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7315200" cy="9601200"/>
  <p:embeddedFontLst>
    <p:embeddedFont>
      <p:font typeface="Candara"/>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A5CBB6-DB43-4B44-8D8D-546A20A11EAF}">
  <a:tblStyle styleId="{D3A5CBB6-DB43-4B44-8D8D-546A20A11E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Candara-italic.fntdata"/><Relationship Id="rId83" Type="http://schemas.openxmlformats.org/officeDocument/2006/relationships/font" Target="fonts/Candara-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Candara-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2" Type="http://schemas.openxmlformats.org/officeDocument/2006/relationships/font" Target="fonts/Candara-regular.fntdata"/><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Clr>
                <a:schemeClr val="dk1"/>
              </a:buClr>
              <a:buSzPts val="1400"/>
              <a:buFont typeface="Times New Roman"/>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notes"/>
          <p:cNvSpPr txBox="1"/>
          <p:nvPr>
            <p:ph idx="1" type="body"/>
          </p:nvPr>
        </p:nvSpPr>
        <p:spPr>
          <a:xfrm>
            <a:off x="731520" y="4560480"/>
            <a:ext cx="5851800" cy="4320300"/>
          </a:xfrm>
          <a:prstGeom prst="rect">
            <a:avLst/>
          </a:prstGeom>
          <a:noFill/>
          <a:ln>
            <a:noFill/>
          </a:ln>
        </p:spPr>
        <p:txBody>
          <a:bodyPr anchorCtr="0" anchor="t" bIns="96475" lIns="96475" spcFirstLastPara="1" rIns="96475" wrap="square" tIns="96475">
            <a:noAutofit/>
          </a:bodyPr>
          <a:lstStyle/>
          <a:p>
            <a:pPr indent="0" lvl="0" marL="0" rtl="0" algn="l">
              <a:lnSpc>
                <a:spcPct val="100000"/>
              </a:lnSpc>
              <a:spcBef>
                <a:spcPts val="0"/>
              </a:spcBef>
              <a:spcAft>
                <a:spcPts val="0"/>
              </a:spcAft>
              <a:buClr>
                <a:schemeClr val="dk1"/>
              </a:buClr>
              <a:buSzPts val="2000"/>
              <a:buFont typeface="Arial"/>
              <a:buNone/>
            </a:pPr>
            <a:r>
              <a:rPr lang="en-US" sz="1300"/>
              <a:t>10 </a:t>
            </a:r>
            <a:r>
              <a:rPr lang="en-US" sz="1300"/>
              <a:t>Min. Presentation</a:t>
            </a:r>
            <a:endParaRPr b="0" sz="1300" strike="noStrike">
              <a:latin typeface="Arial"/>
              <a:ea typeface="Arial"/>
              <a:cs typeface="Arial"/>
              <a:sym typeface="Arial"/>
            </a:endParaRPr>
          </a:p>
        </p:txBody>
      </p:sp>
      <p:sp>
        <p:nvSpPr>
          <p:cNvPr id="226" name="Google Shape;226;p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2d2626b96_0_1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49" name="Google Shape;349;g2c2d2626b96_0_1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g2c2d2626b96_0_1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15000"/>
              </a:lnSpc>
              <a:spcBef>
                <a:spcPts val="0"/>
              </a:spcBef>
              <a:spcAft>
                <a:spcPts val="0"/>
              </a:spcAft>
              <a:buNone/>
            </a:pPr>
            <a:r>
              <a:rPr lang="en-US" sz="1300"/>
              <a:t>Motivation:</a:t>
            </a:r>
            <a:endParaRPr sz="1300"/>
          </a:p>
          <a:p>
            <a:pPr indent="-311150" lvl="0" marL="457200" rtl="0" algn="l">
              <a:lnSpc>
                <a:spcPct val="115000"/>
              </a:lnSpc>
              <a:spcBef>
                <a:spcPts val="1200"/>
              </a:spcBef>
              <a:spcAft>
                <a:spcPts val="0"/>
              </a:spcAft>
              <a:buSzPts val="1300"/>
              <a:buChar char="-"/>
            </a:pPr>
            <a:r>
              <a:rPr lang="en-US" sz="1300"/>
              <a:t>Lightweight, Cheap and Scalable</a:t>
            </a:r>
            <a:endParaRPr sz="1300"/>
          </a:p>
          <a:p>
            <a:pPr indent="-311150" lvl="0" marL="457200" rtl="0" algn="l">
              <a:lnSpc>
                <a:spcPct val="115000"/>
              </a:lnSpc>
              <a:spcBef>
                <a:spcPts val="0"/>
              </a:spcBef>
              <a:spcAft>
                <a:spcPts val="0"/>
              </a:spcAft>
              <a:buSzPts val="1300"/>
              <a:buChar char="-"/>
            </a:pPr>
            <a:r>
              <a:rPr lang="en-US" sz="1300"/>
              <a:t>Incremental: Applied to the system as a whole or to layers individually</a:t>
            </a:r>
            <a:endParaRPr sz="1300"/>
          </a:p>
          <a:p>
            <a:pPr indent="0" lvl="0" marL="0" rtl="0" algn="l">
              <a:lnSpc>
                <a:spcPct val="115000"/>
              </a:lnSpc>
              <a:spcBef>
                <a:spcPts val="1200"/>
              </a:spcBef>
              <a:spcAft>
                <a:spcPts val="0"/>
              </a:spcAft>
              <a:buNone/>
            </a:pPr>
            <a:r>
              <a:t/>
            </a:r>
            <a:endParaRPr sz="1800">
              <a:latin typeface="Candara"/>
              <a:ea typeface="Candara"/>
              <a:cs typeface="Candara"/>
              <a:sym typeface="Candara"/>
            </a:endParaRPr>
          </a:p>
          <a:p>
            <a:pPr indent="0" lvl="0" marL="0" rtl="0" algn="l">
              <a:lnSpc>
                <a:spcPct val="100000"/>
              </a:lnSpc>
              <a:spcBef>
                <a:spcPts val="1200"/>
              </a:spcBef>
              <a:spcAft>
                <a:spcPts val="0"/>
              </a:spcAft>
              <a:buClr>
                <a:srgbClr val="000000"/>
              </a:buClr>
              <a:buSzPts val="1300"/>
              <a:buFont typeface="Calibri"/>
              <a:buNone/>
            </a:pPr>
            <a:r>
              <a:t/>
            </a:r>
            <a:endParaRPr sz="1300">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ac9d8ea28_0_21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59" name="Google Shape;359;g30ac9d8ea28_0_21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30ac9d8ea28_0_21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7500" lvl="0" marL="457200" rtl="0" algn="l">
              <a:spcBef>
                <a:spcPts val="0"/>
              </a:spcBef>
              <a:spcAft>
                <a:spcPts val="0"/>
              </a:spcAft>
              <a:buSzPts val="1400"/>
              <a:buChar char="-"/>
            </a:pPr>
            <a:r>
              <a:rPr lang="en-US"/>
              <a:t>The developed work we now present is named TreeBuilder </a:t>
            </a:r>
            <a:endParaRPr/>
          </a:p>
          <a:p>
            <a:pPr indent="-317500" lvl="0" marL="457200" rtl="0" algn="l">
              <a:spcBef>
                <a:spcPts val="0"/>
              </a:spcBef>
              <a:spcAft>
                <a:spcPts val="0"/>
              </a:spcAft>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Testbench deployment can be described as such: </a:t>
            </a:r>
            <a:endParaRPr/>
          </a:p>
          <a:p>
            <a:pPr indent="-317500" lvl="0" marL="457200" rtl="0" algn="l">
              <a:spcBef>
                <a:spcPts val="0"/>
              </a:spcBef>
              <a:spcAft>
                <a:spcPts val="0"/>
              </a:spcAft>
              <a:buSzPts val="1400"/>
              <a:buAutoNum type="arabicPeriod"/>
            </a:pPr>
            <a:r>
              <a:rPr lang="en-US"/>
              <a:t>We first launch a cluster of P VMs </a:t>
            </a:r>
            <a:endParaRPr/>
          </a:p>
          <a:p>
            <a:pPr indent="-317500" lvl="1" marL="914400" rtl="0" algn="l">
              <a:spcBef>
                <a:spcPts val="0"/>
              </a:spcBef>
              <a:spcAft>
                <a:spcPts val="0"/>
              </a:spcAft>
              <a:buSzPts val="1400"/>
              <a:buChar char="-"/>
            </a:pPr>
            <a:r>
              <a:rPr lang="en-US"/>
              <a:t>These are described within TreeBuilder as WORKERS </a:t>
            </a:r>
            <a:endParaRPr/>
          </a:p>
          <a:p>
            <a:pPr indent="-317500" lvl="1" marL="914400" rtl="0" algn="l">
              <a:spcBef>
                <a:spcPts val="0"/>
              </a:spcBef>
              <a:spcAft>
                <a:spcPts val="0"/>
              </a:spcAft>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SzPts val="1400"/>
              <a:buAutoNum type="alphaLcPeriod"/>
            </a:pPr>
            <a:r>
              <a:rPr lang="en-US"/>
              <a:t>our own proposed method, which will be outlined later </a:t>
            </a:r>
            <a:endParaRPr/>
          </a:p>
          <a:p>
            <a:pPr indent="-317500" lvl="1" marL="914400" rtl="0" algn="l">
              <a:spcBef>
                <a:spcPts val="0"/>
              </a:spcBef>
              <a:spcAft>
                <a:spcPts val="0"/>
              </a:spcAft>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SzPts val="1400"/>
              <a:buAutoNum type="arabicPeriod"/>
            </a:pPr>
            <a:r>
              <a:rPr lang="en-US"/>
              <a:t>WE FINALLY evaluate the trees performances, comparing and constrasting their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this leaves us with some crucial questions, which will be answered in the following slides: </a:t>
            </a:r>
            <a:endParaRPr/>
          </a:p>
          <a:p>
            <a:pPr indent="-317500" lvl="0" marL="457200" rtl="0" algn="l">
              <a:spcBef>
                <a:spcPts val="0"/>
              </a:spcBef>
              <a:spcAft>
                <a:spcPts val="0"/>
              </a:spcAft>
              <a:buSzPts val="1400"/>
              <a:buChar char="-"/>
            </a:pPr>
            <a:r>
              <a:rPr lang="en-US"/>
              <a:t>HOW are nodes in the pool examined and selected? </a:t>
            </a:r>
            <a:endParaRPr/>
          </a:p>
          <a:p>
            <a:pPr indent="-317500" lvl="0" marL="457200" rtl="0" algn="l">
              <a:spcBef>
                <a:spcPts val="0"/>
              </a:spcBef>
              <a:spcAft>
                <a:spcPts val="0"/>
              </a:spcAft>
              <a:buSzPts val="1400"/>
              <a:buChar char="-"/>
            </a:pPr>
            <a:r>
              <a:rPr lang="en-US"/>
              <a:t>HOW are trees evaluated? </a:t>
            </a:r>
            <a:endParaRPr/>
          </a:p>
          <a:p>
            <a:pPr indent="0" lvl="0" marL="457200" rtl="0" algn="l">
              <a:spcBef>
                <a:spcPts val="0"/>
              </a:spcBef>
              <a:spcAft>
                <a:spcPts val="0"/>
              </a:spcAft>
              <a:buNone/>
            </a:pPr>
            <a:r>
              <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caefb3f01_0_5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73" name="Google Shape;373;g30caefb3f01_0_5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30caefb3f01_0_5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caefb3f01_0_6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87" name="Google Shape;387;g30caefb3f01_0_6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30caefb3f01_0_6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0caefb3f01_0_10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00" name="Google Shape;400;g30caefb3f01_0_10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g30caefb3f01_0_10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caefb3f01_0_12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13" name="Google Shape;413;g30caefb3f01_0_12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g30caefb3f01_0_12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caefb3f01_0_132: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26" name="Google Shape;426;g30caefb3f01_0_13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g30caefb3f01_0_132: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caefb3f01_0_9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39" name="Google Shape;439;g30caefb3f01_0_9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30caefb3f01_0_9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91440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The developed work we now present is named TreeBuilder </a:t>
            </a:r>
            <a:endParaRPr/>
          </a:p>
          <a:p>
            <a:pPr indent="-317500" lvl="0" marL="457200" rtl="0" algn="l">
              <a:spcBef>
                <a:spcPts val="0"/>
              </a:spcBef>
              <a:spcAft>
                <a:spcPts val="0"/>
              </a:spcAft>
              <a:buClr>
                <a:schemeClr val="dk1"/>
              </a:buClr>
              <a:buSzPts val="1400"/>
              <a:buChar char="-"/>
            </a:pPr>
            <a:r>
              <a:rPr lang="en-US"/>
              <a:t>We have already established its goal of selecting VMs within a POOL to filter against stragglers and form an optimized multicast tree, as such used in the context of Jasper’s cloud-based exchange.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BEYOND the actual selection method, TreeBuilder includes a testbench to evaluate results and differently applied selection techniques.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Clr>
                <a:schemeClr val="dk1"/>
              </a:buClr>
              <a:buSzPts val="1400"/>
              <a:buChar char="-"/>
            </a:pPr>
            <a:r>
              <a:rPr lang="en-US"/>
              <a:t>The Testbench deployment can be described as such: </a:t>
            </a:r>
            <a:endParaRPr/>
          </a:p>
          <a:p>
            <a:pPr indent="-317500" lvl="0" marL="457200" rtl="0" algn="l">
              <a:spcBef>
                <a:spcPts val="0"/>
              </a:spcBef>
              <a:spcAft>
                <a:spcPts val="0"/>
              </a:spcAft>
              <a:buClr>
                <a:schemeClr val="dk1"/>
              </a:buClr>
              <a:buSzPts val="1400"/>
              <a:buAutoNum type="arabicPeriod"/>
            </a:pPr>
            <a:r>
              <a:rPr lang="en-US"/>
              <a:t>We first launch a cluster of P VMs </a:t>
            </a:r>
            <a:endParaRPr/>
          </a:p>
          <a:p>
            <a:pPr indent="-317500" lvl="1" marL="914400" rtl="0" algn="l">
              <a:spcBef>
                <a:spcPts val="0"/>
              </a:spcBef>
              <a:spcAft>
                <a:spcPts val="0"/>
              </a:spcAft>
              <a:buClr>
                <a:schemeClr val="dk1"/>
              </a:buClr>
              <a:buSzPts val="1400"/>
              <a:buChar char="-"/>
            </a:pPr>
            <a:r>
              <a:rPr lang="en-US"/>
              <a:t>These are described within TreeBuilder as WORKERS </a:t>
            </a:r>
            <a:endParaRPr/>
          </a:p>
          <a:p>
            <a:pPr indent="-317500" lvl="1" marL="914400" rtl="0" algn="l">
              <a:spcBef>
                <a:spcPts val="0"/>
              </a:spcBef>
              <a:spcAft>
                <a:spcPts val="0"/>
              </a:spcAft>
              <a:buClr>
                <a:schemeClr val="dk1"/>
              </a:buClr>
              <a:buSzPts val="1400"/>
              <a:buChar char="-"/>
            </a:pPr>
            <a:r>
              <a:rPr lang="en-US"/>
              <a:t>We also deploy an additional node named MANAGER, which serves as the supervising entity within this distributed application</a:t>
            </a:r>
            <a:endParaRPr/>
          </a:p>
          <a:p>
            <a:pPr indent="-317500" lvl="1" marL="914400" rtl="0" algn="l">
              <a:spcBef>
                <a:spcPts val="0"/>
              </a:spcBef>
              <a:spcAft>
                <a:spcPts val="0"/>
              </a:spcAft>
              <a:buClr>
                <a:schemeClr val="dk1"/>
              </a:buClr>
              <a:buSzPts val="1400"/>
              <a:buChar char="-"/>
            </a:pPr>
            <a:r>
              <a:rPr lang="en-US"/>
              <a:t>Manager and Worker nodes can exchange messages, issuing commands, probing for results, inspecting on state and much more.</a:t>
            </a:r>
            <a:endParaRPr/>
          </a:p>
          <a:p>
            <a:pPr indent="-317500" lvl="0" marL="457200" rtl="0" algn="l">
              <a:spcBef>
                <a:spcPts val="0"/>
              </a:spcBef>
              <a:spcAft>
                <a:spcPts val="0"/>
              </a:spcAft>
              <a:buClr>
                <a:schemeClr val="dk1"/>
              </a:buClr>
              <a:buSzPts val="1400"/>
              <a:buAutoNum type="arabicPeriod"/>
            </a:pPr>
            <a:r>
              <a:rPr lang="en-US"/>
              <a:t>GIVEN THIS MANAGER X WORKER FRAMEWORK, we apply different selection techniques onto the available pool.</a:t>
            </a:r>
            <a:endParaRPr/>
          </a:p>
          <a:p>
            <a:pPr indent="-317500" lvl="1" marL="914400" rtl="0" algn="l">
              <a:spcBef>
                <a:spcPts val="0"/>
              </a:spcBef>
              <a:spcAft>
                <a:spcPts val="0"/>
              </a:spcAft>
              <a:buClr>
                <a:schemeClr val="dk1"/>
              </a:buClr>
              <a:buSzPts val="1400"/>
              <a:buAutoNum type="alphaLcPeriod"/>
            </a:pPr>
            <a:r>
              <a:rPr lang="en-US"/>
              <a:t>our own proposed method, which will be outlined later </a:t>
            </a:r>
            <a:endParaRPr/>
          </a:p>
          <a:p>
            <a:pPr indent="-317500" lvl="1" marL="914400" rtl="0" algn="l">
              <a:spcBef>
                <a:spcPts val="0"/>
              </a:spcBef>
              <a:spcAft>
                <a:spcPts val="0"/>
              </a:spcAft>
              <a:buClr>
                <a:schemeClr val="dk1"/>
              </a:buClr>
              <a:buSzPts val="1400"/>
              <a:buAutoNum type="alphaLcPeriod"/>
            </a:pPr>
            <a:r>
              <a:rPr lang="en-US"/>
              <a:t>a faithful implementation of the previously mentioned LemonDrop technique adapted to a multicast tree’s topology </a:t>
            </a:r>
            <a:endParaRPr/>
          </a:p>
          <a:p>
            <a:pPr indent="-317500" lvl="1" marL="914400" rtl="0" algn="l">
              <a:spcBef>
                <a:spcPts val="0"/>
              </a:spcBef>
              <a:spcAft>
                <a:spcPts val="0"/>
              </a:spcAft>
              <a:buClr>
                <a:schemeClr val="dk1"/>
              </a:buClr>
              <a:buSzPts val="1400"/>
              <a:buAutoNum type="alphaLcPeriod"/>
            </a:pPr>
            <a:r>
              <a:rPr lang="en-US"/>
              <a:t>and a vanilla method, which essentially means no intelligent node selection whatsoever and serves as the base benchmark for when a user directly utilizes the given pool of VMs without an optimization technique.</a:t>
            </a:r>
            <a:endParaRPr/>
          </a:p>
          <a:p>
            <a:pPr indent="-317500" lvl="0" marL="457200" rtl="0" algn="l">
              <a:spcBef>
                <a:spcPts val="0"/>
              </a:spcBef>
              <a:spcAft>
                <a:spcPts val="0"/>
              </a:spcAft>
              <a:buClr>
                <a:schemeClr val="dk1"/>
              </a:buClr>
              <a:buSzPts val="1400"/>
              <a:buAutoNum type="arabicPeriod"/>
            </a:pPr>
            <a:r>
              <a:rPr lang="en-US"/>
              <a:t>WE FINALLY evaluate the trees performances, comparing and constrasting their results.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However, this leaves us with some crucial questions, which will be answered in the following slides: </a:t>
            </a:r>
            <a:endParaRPr/>
          </a:p>
          <a:p>
            <a:pPr indent="-317500" lvl="0" marL="457200" rtl="0" algn="l">
              <a:spcBef>
                <a:spcPts val="0"/>
              </a:spcBef>
              <a:spcAft>
                <a:spcPts val="0"/>
              </a:spcAft>
              <a:buClr>
                <a:schemeClr val="dk1"/>
              </a:buClr>
              <a:buSzPts val="1400"/>
              <a:buChar char="-"/>
            </a:pPr>
            <a:r>
              <a:rPr lang="en-US"/>
              <a:t>HOW are nodes in the pool examined and selected? </a:t>
            </a:r>
            <a:endParaRPr/>
          </a:p>
          <a:p>
            <a:pPr indent="-317500" lvl="0" marL="457200" rtl="0" algn="l">
              <a:spcBef>
                <a:spcPts val="0"/>
              </a:spcBef>
              <a:spcAft>
                <a:spcPts val="0"/>
              </a:spcAft>
              <a:buClr>
                <a:schemeClr val="dk1"/>
              </a:buClr>
              <a:buSzPts val="1400"/>
              <a:buChar char="-"/>
            </a:pPr>
            <a:r>
              <a:rPr lang="en-US"/>
              <a:t>HOW are trees evaluated?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0caefb3f01_0_1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54" name="Google Shape;454;g30caefb3f01_0_1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g30caefb3f01_0_1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Project:</a:t>
            </a:r>
            <a:endParaRPr/>
          </a:p>
          <a:p>
            <a:pPr indent="-317500" lvl="0" marL="457200" rtl="0" algn="l">
              <a:spcBef>
                <a:spcPts val="0"/>
              </a:spcBef>
              <a:spcAft>
                <a:spcPts val="0"/>
              </a:spcAft>
              <a:buSzPts val="1400"/>
              <a:buChar char="-"/>
            </a:pPr>
            <a:r>
              <a:rPr lang="en-US"/>
              <a:t>This work was named TreeBuilder </a:t>
            </a:r>
            <a:endParaRPr/>
          </a:p>
          <a:p>
            <a:pPr indent="-317500" lvl="0" marL="457200" rtl="0" algn="l">
              <a:spcBef>
                <a:spcPts val="0"/>
              </a:spcBef>
              <a:spcAft>
                <a:spcPts val="0"/>
              </a:spcAft>
              <a:buSzPts val="1400"/>
              <a:buChar char="-"/>
            </a:pPr>
            <a:r>
              <a:rPr lang="en-US"/>
              <a:t>It includes not only our lightweight method of selecting VMs in the cloud </a:t>
            </a:r>
            <a:endParaRPr/>
          </a:p>
          <a:p>
            <a:pPr indent="-317500" lvl="0" marL="457200" rtl="0" algn="l">
              <a:spcBef>
                <a:spcPts val="0"/>
              </a:spcBef>
              <a:spcAft>
                <a:spcPts val="0"/>
              </a:spcAft>
              <a:buSzPts val="1400"/>
              <a:buChar char="-"/>
            </a:pPr>
            <a:r>
              <a:rPr lang="en-US"/>
              <a:t>As well as a built-in testbench to compare and contrast results of different techniques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overall concept of TreeBuilder is to: </a:t>
            </a:r>
            <a:endParaRPr/>
          </a:p>
          <a:p>
            <a:pPr indent="-317500" lvl="0" marL="457200" rtl="0" algn="l">
              <a:spcBef>
                <a:spcPts val="0"/>
              </a:spcBef>
              <a:spcAft>
                <a:spcPts val="0"/>
              </a:spcAft>
              <a:buSzPts val="1400"/>
              <a:buChar char="-"/>
            </a:pPr>
            <a:r>
              <a:rPr lang="en-US"/>
              <a:t>allocate pool of VMs: </a:t>
            </a:r>
            <a:endParaRPr/>
          </a:p>
          <a:p>
            <a:pPr indent="-317500" lvl="1" marL="914400" rtl="0" algn="l">
              <a:spcBef>
                <a:spcPts val="0"/>
              </a:spcBef>
              <a:spcAft>
                <a:spcPts val="0"/>
              </a:spcAft>
              <a:buSzPts val="1400"/>
              <a:buChar char="-"/>
            </a:pPr>
            <a:r>
              <a:rPr lang="en-US"/>
              <a:t>there we have a manager node and a pool of workers </a:t>
            </a:r>
            <a:endParaRPr/>
          </a:p>
          <a:p>
            <a:pPr indent="-317500" lvl="1" marL="914400" rtl="0" algn="l">
              <a:spcBef>
                <a:spcPts val="0"/>
              </a:spcBef>
              <a:spcAft>
                <a:spcPts val="0"/>
              </a:spcAft>
              <a:buSzPts val="1400"/>
              <a:buChar char="-"/>
            </a:pPr>
            <a:r>
              <a:rPr lang="en-US"/>
              <a:t>these exchange messages with each other to issue commands, gather results and probe on each other’s state</a:t>
            </a:r>
            <a:endParaRPr/>
          </a:p>
          <a:p>
            <a:pPr indent="-317500" lvl="0" marL="457200" rtl="0" algn="l">
              <a:spcBef>
                <a:spcPts val="0"/>
              </a:spcBef>
              <a:spcAft>
                <a:spcPts val="0"/>
              </a:spcAft>
              <a:buSzPts val="1400"/>
              <a:buChar char="-"/>
            </a:pPr>
            <a:r>
              <a:rPr lang="en-US"/>
              <a:t>apply different VM selection methods: </a:t>
            </a:r>
            <a:endParaRPr/>
          </a:p>
          <a:p>
            <a:pPr indent="-317500" lvl="1" marL="914400" rtl="0" algn="l">
              <a:spcBef>
                <a:spcPts val="0"/>
              </a:spcBef>
              <a:spcAft>
                <a:spcPts val="0"/>
              </a:spcAft>
              <a:buSzPts val="1400"/>
              <a:buChar char="-"/>
            </a:pPr>
            <a:r>
              <a:rPr lang="en-US"/>
              <a:t>Our proposed methodology </a:t>
            </a:r>
            <a:endParaRPr/>
          </a:p>
          <a:p>
            <a:pPr indent="-317500" lvl="1" marL="914400" rtl="0" algn="l">
              <a:spcBef>
                <a:spcPts val="0"/>
              </a:spcBef>
              <a:spcAft>
                <a:spcPts val="0"/>
              </a:spcAft>
              <a:buSzPts val="1400"/>
              <a:buChar char="-"/>
            </a:pPr>
            <a:r>
              <a:rPr lang="en-US"/>
              <a:t>a faithful implementation of LemonDrop </a:t>
            </a:r>
            <a:endParaRPr/>
          </a:p>
          <a:p>
            <a:pPr indent="-317500" lvl="1" marL="914400" rtl="0" algn="l">
              <a:spcBef>
                <a:spcPts val="0"/>
              </a:spcBef>
              <a:spcAft>
                <a:spcPts val="0"/>
              </a:spcAft>
              <a:buSzPts val="1400"/>
              <a:buChar char="-"/>
            </a:pPr>
            <a:r>
              <a:rPr lang="en-US"/>
              <a:t>Vanilla scenario, no intelligent selection</a:t>
            </a:r>
            <a:endParaRPr/>
          </a:p>
          <a:p>
            <a:pPr indent="0" lvl="0" marL="457200" rtl="0" algn="l">
              <a:spcBef>
                <a:spcPts val="0"/>
              </a:spcBef>
              <a:spcAft>
                <a:spcPts val="0"/>
              </a:spcAft>
              <a:buNone/>
            </a:pPr>
            <a:r>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0ac9d8ea28_0_26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64" name="Google Shape;464;g30ac9d8ea28_0_26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g30ac9d8ea28_0_26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Project:</a:t>
            </a:r>
            <a:endParaRPr/>
          </a:p>
          <a:p>
            <a:pPr indent="-317500" lvl="0" marL="457200" rtl="0" algn="l">
              <a:spcBef>
                <a:spcPts val="0"/>
              </a:spcBef>
              <a:spcAft>
                <a:spcPts val="0"/>
              </a:spcAft>
              <a:buClr>
                <a:schemeClr val="dk1"/>
              </a:buClr>
              <a:buSzPts val="1400"/>
              <a:buChar char="-"/>
            </a:pPr>
            <a:r>
              <a:rPr lang="en-US"/>
              <a:t>This work was named TreeBuilder </a:t>
            </a:r>
            <a:endParaRPr/>
          </a:p>
          <a:p>
            <a:pPr indent="-317500" lvl="0" marL="457200" rtl="0" algn="l">
              <a:spcBef>
                <a:spcPts val="0"/>
              </a:spcBef>
              <a:spcAft>
                <a:spcPts val="0"/>
              </a:spcAft>
              <a:buClr>
                <a:schemeClr val="dk1"/>
              </a:buClr>
              <a:buSzPts val="1400"/>
              <a:buChar char="-"/>
            </a:pPr>
            <a:r>
              <a:rPr lang="en-US"/>
              <a:t>It includes not only our lightweight method of selecting VMs in the cloud </a:t>
            </a:r>
            <a:endParaRPr/>
          </a:p>
          <a:p>
            <a:pPr indent="-317500" lvl="0" marL="457200" rtl="0" algn="l">
              <a:spcBef>
                <a:spcPts val="0"/>
              </a:spcBef>
              <a:spcAft>
                <a:spcPts val="0"/>
              </a:spcAft>
              <a:buClr>
                <a:schemeClr val="dk1"/>
              </a:buClr>
              <a:buSzPts val="1400"/>
              <a:buChar char="-"/>
            </a:pPr>
            <a:r>
              <a:rPr lang="en-US"/>
              <a:t>As well as a built-in testbench to compare and contrast results of different techniques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overall concept of TreeBuilder is to: </a:t>
            </a:r>
            <a:endParaRPr/>
          </a:p>
          <a:p>
            <a:pPr indent="-317500" lvl="0" marL="457200" rtl="0" algn="l">
              <a:spcBef>
                <a:spcPts val="0"/>
              </a:spcBef>
              <a:spcAft>
                <a:spcPts val="0"/>
              </a:spcAft>
              <a:buClr>
                <a:schemeClr val="dk1"/>
              </a:buClr>
              <a:buSzPts val="1400"/>
              <a:buChar char="-"/>
            </a:pPr>
            <a:r>
              <a:rPr lang="en-US"/>
              <a:t>allocate pool of VMs: </a:t>
            </a:r>
            <a:endParaRPr/>
          </a:p>
          <a:p>
            <a:pPr indent="-317500" lvl="1" marL="914400" rtl="0" algn="l">
              <a:spcBef>
                <a:spcPts val="0"/>
              </a:spcBef>
              <a:spcAft>
                <a:spcPts val="0"/>
              </a:spcAft>
              <a:buClr>
                <a:schemeClr val="dk1"/>
              </a:buClr>
              <a:buSzPts val="1400"/>
              <a:buChar char="-"/>
            </a:pPr>
            <a:r>
              <a:rPr lang="en-US"/>
              <a:t>there we have a manager node and a pool of workers </a:t>
            </a:r>
            <a:endParaRPr/>
          </a:p>
          <a:p>
            <a:pPr indent="-317500" lvl="1" marL="914400" rtl="0" algn="l">
              <a:spcBef>
                <a:spcPts val="0"/>
              </a:spcBef>
              <a:spcAft>
                <a:spcPts val="0"/>
              </a:spcAft>
              <a:buClr>
                <a:schemeClr val="dk1"/>
              </a:buClr>
              <a:buSzPts val="1400"/>
              <a:buChar char="-"/>
            </a:pPr>
            <a:r>
              <a:rPr lang="en-US"/>
              <a:t>these exchange messages with each other to issue commands, gather results and probe on each other’s state</a:t>
            </a:r>
            <a:endParaRPr/>
          </a:p>
          <a:p>
            <a:pPr indent="-317500" lvl="0" marL="457200" rtl="0" algn="l">
              <a:spcBef>
                <a:spcPts val="0"/>
              </a:spcBef>
              <a:spcAft>
                <a:spcPts val="0"/>
              </a:spcAft>
              <a:buClr>
                <a:schemeClr val="dk1"/>
              </a:buClr>
              <a:buSzPts val="1400"/>
              <a:buChar char="-"/>
            </a:pPr>
            <a:r>
              <a:rPr lang="en-US"/>
              <a:t>apply different VM selection methods: </a:t>
            </a:r>
            <a:endParaRPr/>
          </a:p>
          <a:p>
            <a:pPr indent="-317500" lvl="1" marL="914400" rtl="0" algn="l">
              <a:spcBef>
                <a:spcPts val="0"/>
              </a:spcBef>
              <a:spcAft>
                <a:spcPts val="0"/>
              </a:spcAft>
              <a:buClr>
                <a:schemeClr val="dk1"/>
              </a:buClr>
              <a:buSzPts val="1400"/>
              <a:buChar char="-"/>
            </a:pPr>
            <a:r>
              <a:rPr lang="en-US"/>
              <a:t>Our proposed methodology </a:t>
            </a:r>
            <a:endParaRPr/>
          </a:p>
          <a:p>
            <a:pPr indent="-317500" lvl="1" marL="914400" rtl="0" algn="l">
              <a:spcBef>
                <a:spcPts val="0"/>
              </a:spcBef>
              <a:spcAft>
                <a:spcPts val="0"/>
              </a:spcAft>
              <a:buClr>
                <a:schemeClr val="dk1"/>
              </a:buClr>
              <a:buSzPts val="1400"/>
              <a:buChar char="-"/>
            </a:pPr>
            <a:r>
              <a:rPr lang="en-US"/>
              <a:t>a faithful implementation of LemonDrop </a:t>
            </a:r>
            <a:endParaRPr/>
          </a:p>
          <a:p>
            <a:pPr indent="-317500" lvl="1" marL="914400" rtl="0" algn="l">
              <a:spcBef>
                <a:spcPts val="0"/>
              </a:spcBef>
              <a:spcAft>
                <a:spcPts val="0"/>
              </a:spcAft>
              <a:buClr>
                <a:schemeClr val="dk1"/>
              </a:buClr>
              <a:buSzPts val="1400"/>
              <a:buChar char="-"/>
            </a:pPr>
            <a:r>
              <a:rPr lang="en-US"/>
              <a:t>Vanilla scenario, no intelligent selection</a:t>
            </a:r>
            <a:endParaRPr/>
          </a:p>
          <a:p>
            <a:pPr indent="0" lvl="0" marL="457200" rtl="0" algn="l">
              <a:spcBef>
                <a:spcPts val="0"/>
              </a:spcBef>
              <a:spcAft>
                <a:spcPts val="0"/>
              </a:spcAft>
              <a:buNone/>
            </a:pPr>
            <a:r>
              <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237fe4add_0_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233" name="Google Shape;233;g2f237fe4add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2f237fe4add_0_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rPr lang="en-US" sz="1300"/>
              <a:t>What Are Financial Exchanges? </a:t>
            </a:r>
            <a:endParaRPr sz="1300"/>
          </a:p>
          <a:p>
            <a:pPr indent="-311150" lvl="0" marL="457200" rtl="0" algn="l">
              <a:lnSpc>
                <a:spcPct val="100000"/>
              </a:lnSpc>
              <a:spcBef>
                <a:spcPts val="0"/>
              </a:spcBef>
              <a:spcAft>
                <a:spcPts val="0"/>
              </a:spcAft>
              <a:buSzPts val="1300"/>
              <a:buChar char="-"/>
            </a:pPr>
            <a:r>
              <a:rPr lang="en-US" sz="1300"/>
              <a:t>Place that connects Buyers and Sellers to exchange goods </a:t>
            </a:r>
            <a:endParaRPr sz="1300"/>
          </a:p>
          <a:p>
            <a:pPr indent="-311150" lvl="0" marL="457200" rtl="0" algn="l">
              <a:lnSpc>
                <a:spcPct val="100000"/>
              </a:lnSpc>
              <a:spcBef>
                <a:spcPts val="0"/>
              </a:spcBef>
              <a:spcAft>
                <a:spcPts val="0"/>
              </a:spcAft>
              <a:buSzPts val="1300"/>
              <a:buChar char="-"/>
            </a:pPr>
            <a:r>
              <a:rPr lang="en-US" sz="1300"/>
              <a:t>Allows for what is called price discovery, an iterative process to find an asset’s true price.</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Status Quo:</a:t>
            </a:r>
            <a:endParaRPr sz="1300"/>
          </a:p>
          <a:p>
            <a:pPr indent="-311150" lvl="0" marL="457200" rtl="0" algn="l">
              <a:lnSpc>
                <a:spcPct val="100000"/>
              </a:lnSpc>
              <a:spcBef>
                <a:spcPts val="0"/>
              </a:spcBef>
              <a:spcAft>
                <a:spcPts val="0"/>
              </a:spcAft>
              <a:buSzPts val="1300"/>
              <a:buChar char="-"/>
            </a:pPr>
            <a:r>
              <a:rPr lang="en-US" sz="1300"/>
              <a:t>Exchanges run on highly-engineered infrastructures composed of on-premise data centers</a:t>
            </a:r>
            <a:endParaRPr sz="1300"/>
          </a:p>
          <a:p>
            <a:pPr indent="-311150" lvl="0" marL="457200" rtl="0" algn="l">
              <a:lnSpc>
                <a:spcPct val="100000"/>
              </a:lnSpc>
              <a:spcBef>
                <a:spcPts val="0"/>
              </a:spcBef>
              <a:spcAft>
                <a:spcPts val="0"/>
              </a:spcAft>
              <a:buSzPts val="1300"/>
              <a:buChar char="-"/>
            </a:pPr>
            <a:r>
              <a:rPr lang="en-US" sz="1300"/>
              <a:t>A fundamental requirement for this service is what is called “Fairness”.</a:t>
            </a:r>
            <a:endParaRPr sz="1300"/>
          </a:p>
          <a:p>
            <a:pPr indent="-311150" lvl="0" marL="457200" rtl="0" algn="l">
              <a:lnSpc>
                <a:spcPct val="100000"/>
              </a:lnSpc>
              <a:spcBef>
                <a:spcPts val="0"/>
              </a:spcBef>
              <a:spcAft>
                <a:spcPts val="0"/>
              </a:spcAft>
              <a:buSzPts val="1300"/>
              <a:buChar char="-"/>
            </a:pPr>
            <a:r>
              <a:rPr lang="en-US" sz="1300"/>
              <a:t>MPs receive market data or updates on the market simultaneously to </a:t>
            </a:r>
            <a:r>
              <a:rPr lang="en-US" sz="1300"/>
              <a:t>ensure a balanced and fair playing field.</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Migration to cloud:</a:t>
            </a:r>
            <a:endParaRPr sz="1300"/>
          </a:p>
          <a:p>
            <a:pPr indent="-311150" lvl="0" marL="457200" rtl="0" algn="l">
              <a:lnSpc>
                <a:spcPct val="100000"/>
              </a:lnSpc>
              <a:spcBef>
                <a:spcPts val="0"/>
              </a:spcBef>
              <a:spcAft>
                <a:spcPts val="0"/>
              </a:spcAft>
              <a:buSzPts val="1300"/>
              <a:buChar char="-"/>
            </a:pPr>
            <a:r>
              <a:rPr lang="en-US" sz="1300"/>
              <a:t>There is an incentive from the industry to move the current on-prem infrastructure to the public cloud as it:</a:t>
            </a:r>
            <a:endParaRPr sz="1300"/>
          </a:p>
          <a:p>
            <a:pPr indent="-311150" lvl="0" marL="457200" rtl="0" algn="l">
              <a:spcBef>
                <a:spcPts val="0"/>
              </a:spcBef>
              <a:spcAft>
                <a:spcPts val="0"/>
              </a:spcAft>
              <a:buClr>
                <a:schemeClr val="dk1"/>
              </a:buClr>
              <a:buSzPts val="1300"/>
              <a:buChar char="-"/>
            </a:pPr>
            <a:r>
              <a:rPr lang="en-US" sz="1300"/>
              <a:t>Promises: Scalability, Cost-Efficiency, More Robust Infrastructure, Rapid Increase in MPs</a:t>
            </a:r>
            <a:endParaRPr sz="1300"/>
          </a:p>
          <a:p>
            <a:pPr indent="-311150" lvl="0" marL="457200" rtl="0" algn="l">
              <a:spcBef>
                <a:spcPts val="0"/>
              </a:spcBef>
              <a:spcAft>
                <a:spcPts val="0"/>
              </a:spcAft>
              <a:buSzPts val="1300"/>
              <a:buChar char="-"/>
            </a:pPr>
            <a:r>
              <a:rPr b="1" lang="en-US" sz="1300"/>
              <a:t>CLOUD SHIFT ISSUES</a:t>
            </a:r>
            <a:r>
              <a:rPr lang="en-US" sz="1300"/>
              <a:t>:</a:t>
            </a:r>
            <a:endParaRPr sz="1300"/>
          </a:p>
          <a:p>
            <a:pPr indent="-311150" lvl="1" marL="914400" rtl="0" algn="l">
              <a:spcBef>
                <a:spcPts val="0"/>
              </a:spcBef>
              <a:spcAft>
                <a:spcPts val="0"/>
              </a:spcAft>
              <a:buClr>
                <a:schemeClr val="dk1"/>
              </a:buClr>
              <a:buSzPts val="1300"/>
              <a:buChar char="-"/>
            </a:pPr>
            <a:r>
              <a:rPr lang="en-US" sz="1300"/>
              <a:t>has varying network latencies: market unfairness</a:t>
            </a:r>
            <a:endParaRPr sz="1300"/>
          </a:p>
          <a:p>
            <a:pPr indent="-311150" lvl="1" marL="914400" rtl="0" algn="l">
              <a:spcBef>
                <a:spcPts val="0"/>
              </a:spcBef>
              <a:spcAft>
                <a:spcPts val="0"/>
              </a:spcAft>
              <a:buClr>
                <a:schemeClr val="dk1"/>
              </a:buClr>
              <a:buSzPts val="1300"/>
              <a:buChar char="-"/>
            </a:pPr>
            <a:r>
              <a:rPr lang="en-US" sz="1300"/>
              <a:t>network conditions that change daily  </a:t>
            </a:r>
            <a:endParaRPr sz="1300"/>
          </a:p>
          <a:p>
            <a:pPr indent="-311150" lvl="1" marL="914400" rtl="0" algn="l">
              <a:spcBef>
                <a:spcPts val="0"/>
              </a:spcBef>
              <a:spcAft>
                <a:spcPts val="0"/>
              </a:spcAft>
              <a:buClr>
                <a:schemeClr val="dk1"/>
              </a:buClr>
              <a:buSzPts val="1300"/>
              <a:buChar char="-"/>
            </a:pPr>
            <a:r>
              <a:rPr lang="en-US" sz="1300"/>
              <a:t>limited control over underlying infrastructure </a:t>
            </a:r>
            <a:endParaRPr sz="1300"/>
          </a:p>
          <a:p>
            <a:pPr indent="-311150" lvl="1" marL="914400" rtl="0" algn="l">
              <a:spcBef>
                <a:spcPts val="0"/>
              </a:spcBef>
              <a:spcAft>
                <a:spcPts val="0"/>
              </a:spcAft>
              <a:buClr>
                <a:schemeClr val="dk1"/>
              </a:buClr>
              <a:buSzPts val="1300"/>
              <a:buChar char="-"/>
            </a:pPr>
            <a:r>
              <a:rPr lang="en-US" sz="1300"/>
              <a:t>no mechanisms for fair delivery</a:t>
            </a:r>
            <a:endParaRPr sz="1300"/>
          </a:p>
          <a:p>
            <a:pPr indent="0" lvl="0" marL="0" rtl="0" algn="l">
              <a:lnSpc>
                <a:spcPct val="100000"/>
              </a:lnSpc>
              <a:spcBef>
                <a:spcPts val="0"/>
              </a:spcBef>
              <a:spcAft>
                <a:spcPts val="0"/>
              </a:spcAft>
              <a:buNone/>
            </a:pPr>
            <a:r>
              <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ac9d8ea28_0_27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74" name="Google Shape;474;g30ac9d8ea28_0_27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30ac9d8ea28_0_27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0caefb3f01_0_19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84" name="Google Shape;484;g30caefb3f01_0_19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g30caefb3f01_0_19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0ac9d8ea28_0_31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495" name="Google Shape;495;g30ac9d8ea28_0_31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g30ac9d8ea28_0_31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caefb3f01_0_20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05" name="Google Shape;505;g30caefb3f01_0_20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g30caefb3f01_0_20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0ac9d8ea28_0_32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15" name="Google Shape;515;g30ac9d8ea28_0_32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g30ac9d8ea28_0_32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0ac9d8ea28_0_33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27" name="Google Shape;527;g30ac9d8ea28_0_33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8" name="Google Shape;528;g30ac9d8ea28_0_33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0ac9d8ea28_0_339: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39" name="Google Shape;539;g30ac9d8ea28_0_33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g30ac9d8ea28_0_339: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a:t>The core of this testbench is the existence of two entities:</a:t>
            </a:r>
            <a:endParaRPr/>
          </a:p>
          <a:p>
            <a:pPr indent="0" lvl="0" marL="0" rtl="0" algn="l">
              <a:spcBef>
                <a:spcPts val="0"/>
              </a:spcBef>
              <a:spcAft>
                <a:spcPts val="0"/>
              </a:spcAft>
              <a:buClr>
                <a:schemeClr val="dk1"/>
              </a:buClr>
              <a:buSzPts val="1100"/>
              <a:buFont typeface="Arial"/>
              <a:buNone/>
            </a:pPr>
            <a:r>
              <a:rPr lang="en-US"/>
              <a:t>- a Manager</a:t>
            </a:r>
            <a:endParaRPr/>
          </a:p>
          <a:p>
            <a:pPr indent="0" lvl="0" marL="0" rtl="0" algn="l">
              <a:spcBef>
                <a:spcPts val="0"/>
              </a:spcBef>
              <a:spcAft>
                <a:spcPts val="0"/>
              </a:spcAft>
              <a:buClr>
                <a:schemeClr val="dk1"/>
              </a:buClr>
              <a:buSzPts val="1100"/>
              <a:buFont typeface="Arial"/>
              <a:buNone/>
            </a:pPr>
            <a:r>
              <a:rPr lang="en-US"/>
              <a:t>- and a Worker or pool of Workers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They are able to exchange messages or data between each other, and the manager has the task or ability of deploying jobs on any group of workers, evaluating the results and based on these results eventually decide how to construct a given multicast tree.</a:t>
            </a:r>
            <a:endParaRPr/>
          </a:p>
          <a:p>
            <a:pPr indent="0" lvl="0" marL="457200" rtl="0" algn="l">
              <a:spcBef>
                <a:spcPts val="0"/>
              </a:spcBef>
              <a:spcAft>
                <a:spcPts val="0"/>
              </a:spcAft>
              <a:buNone/>
            </a:pPr>
            <a:r>
              <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0ac9d8ea28_0_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51" name="Google Shape;551;g30ac9d8ea28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g30ac9d8ea28_0_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Clr>
                <a:schemeClr val="dk1"/>
              </a:buClr>
              <a:buSzPts val="1100"/>
              <a:buFont typeface="Arial"/>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ac9d8ea28_0_35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63" name="Google Shape;563;g30ac9d8ea28_0_35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g30ac9d8ea28_0_35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0ac9d8ea28_0_36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76" name="Google Shape;576;g30ac9d8ea28_0_36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g30ac9d8ea28_0_36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ac9d8ea28_0_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262" name="Google Shape;262;g30ac9d8ea28_0_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g30ac9d8ea28_0_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Jasper: </a:t>
            </a:r>
            <a:endParaRPr sz="1300"/>
          </a:p>
          <a:p>
            <a:pPr indent="-311150" lvl="0" marL="457200" rtl="0" algn="l">
              <a:lnSpc>
                <a:spcPct val="100000"/>
              </a:lnSpc>
              <a:spcBef>
                <a:spcPts val="0"/>
              </a:spcBef>
              <a:spcAft>
                <a:spcPts val="0"/>
              </a:spcAft>
              <a:buSzPts val="1300"/>
              <a:buChar char="-"/>
            </a:pPr>
            <a:r>
              <a:rPr lang="en-US" sz="1300"/>
              <a:t>is the latest effort to address the obstacles in this cloud migration, work from PhD Muhammad Haseeb</a:t>
            </a:r>
            <a:endParaRPr sz="1300"/>
          </a:p>
          <a:p>
            <a:pPr indent="-311150" lvl="0" marL="457200" rtl="0" algn="l">
              <a:lnSpc>
                <a:spcPct val="100000"/>
              </a:lnSpc>
              <a:spcBef>
                <a:spcPts val="0"/>
              </a:spcBef>
              <a:spcAft>
                <a:spcPts val="0"/>
              </a:spcAft>
              <a:buSzPts val="1300"/>
              <a:buChar char="-"/>
            </a:pPr>
            <a:r>
              <a:rPr lang="en-US" sz="1300"/>
              <a:t>offers a scalable, fair and performant multicast solution for the dissemination of data in the context of a cloud-based exchange.</a:t>
            </a:r>
            <a:endParaRPr sz="1300"/>
          </a:p>
          <a:p>
            <a:pPr indent="-311150" lvl="0" marL="457200" rtl="0" algn="l">
              <a:lnSpc>
                <a:spcPct val="100000"/>
              </a:lnSpc>
              <a:spcBef>
                <a:spcPts val="0"/>
              </a:spcBef>
              <a:spcAft>
                <a:spcPts val="0"/>
              </a:spcAft>
              <a:buSzPts val="1300"/>
              <a:buChar char="-"/>
            </a:pPr>
            <a:r>
              <a:rPr lang="en-US" sz="1300"/>
              <a:t>to achieve this, a group of different techniques are applied.</a:t>
            </a:r>
            <a:endParaRPr sz="1300"/>
          </a:p>
          <a:p>
            <a:pPr indent="-311150" lvl="0" marL="457200" rtl="0" algn="l">
              <a:lnSpc>
                <a:spcPct val="100000"/>
              </a:lnSpc>
              <a:spcBef>
                <a:spcPts val="0"/>
              </a:spcBef>
              <a:spcAft>
                <a:spcPts val="0"/>
              </a:spcAft>
              <a:buSzPts val="1300"/>
              <a:buChar char="-"/>
            </a:pPr>
            <a:r>
              <a:rPr lang="en-US" sz="1300"/>
              <a:t>Techniques: </a:t>
            </a:r>
            <a:endParaRPr sz="1300"/>
          </a:p>
          <a:p>
            <a:pPr indent="-311150" lvl="1" marL="914400" rtl="0" algn="l">
              <a:lnSpc>
                <a:spcPct val="100000"/>
              </a:lnSpc>
              <a:spcBef>
                <a:spcPts val="0"/>
              </a:spcBef>
              <a:spcAft>
                <a:spcPts val="0"/>
              </a:spcAft>
              <a:buSzPts val="1300"/>
              <a:buChar char="-"/>
            </a:pPr>
            <a:r>
              <a:rPr lang="en-US" sz="1300"/>
              <a:t>Overlay Multicast Tree to overcome serial DU across recipients</a:t>
            </a:r>
            <a:endParaRPr sz="1300"/>
          </a:p>
          <a:p>
            <a:pPr indent="-311150" lvl="1" marL="914400" rtl="0" algn="l">
              <a:lnSpc>
                <a:spcPct val="100000"/>
              </a:lnSpc>
              <a:spcBef>
                <a:spcPts val="0"/>
              </a:spcBef>
              <a:spcAft>
                <a:spcPts val="0"/>
              </a:spcAft>
              <a:buSzPts val="1300"/>
              <a:buChar char="-"/>
            </a:pPr>
            <a:r>
              <a:rPr lang="en-US" sz="1300"/>
              <a:t>Clock-Synchronization: </a:t>
            </a:r>
            <a:endParaRPr sz="1300"/>
          </a:p>
          <a:p>
            <a:pPr indent="-311150" lvl="2" marL="1371600" rtl="0" algn="l">
              <a:lnSpc>
                <a:spcPct val="100000"/>
              </a:lnSpc>
              <a:spcBef>
                <a:spcPts val="0"/>
              </a:spcBef>
              <a:spcAft>
                <a:spcPts val="0"/>
              </a:spcAft>
              <a:buSzPts val="1300"/>
              <a:buChar char="-"/>
            </a:pPr>
            <a:r>
              <a:rPr lang="en-US" sz="1300"/>
              <a:t>compensates for noisy conditions in the cloud </a:t>
            </a:r>
            <a:endParaRPr sz="1300"/>
          </a:p>
          <a:p>
            <a:pPr indent="-311150" lvl="2" marL="1371600" rtl="0" algn="l">
              <a:lnSpc>
                <a:spcPct val="100000"/>
              </a:lnSpc>
              <a:spcBef>
                <a:spcPts val="0"/>
              </a:spcBef>
              <a:spcAft>
                <a:spcPts val="0"/>
              </a:spcAft>
              <a:buSzPts val="1300"/>
              <a:buChar char="-"/>
            </a:pPr>
            <a:r>
              <a:rPr lang="en-US" sz="1300"/>
              <a:t>common clock across cluster allows precise global timestamps</a:t>
            </a:r>
            <a:endParaRPr sz="1300"/>
          </a:p>
          <a:p>
            <a:pPr indent="-311150" lvl="2" marL="1371600" rtl="0" algn="l">
              <a:lnSpc>
                <a:spcPct val="100000"/>
              </a:lnSpc>
              <a:spcBef>
                <a:spcPts val="0"/>
              </a:spcBef>
              <a:spcAft>
                <a:spcPts val="0"/>
              </a:spcAft>
              <a:buSzPts val="1300"/>
              <a:buChar char="-"/>
            </a:pPr>
            <a:r>
              <a:rPr lang="en-US" sz="1300"/>
              <a:t>Hyugens 10s/100s ns, Jasper is working at 100us</a:t>
            </a:r>
            <a:endParaRPr sz="1300"/>
          </a:p>
          <a:p>
            <a:pPr indent="-311150" lvl="1" marL="914400" rtl="0" algn="l">
              <a:lnSpc>
                <a:spcPct val="100000"/>
              </a:lnSpc>
              <a:spcBef>
                <a:spcPts val="0"/>
              </a:spcBef>
              <a:spcAft>
                <a:spcPts val="0"/>
              </a:spcAft>
              <a:buSzPts val="1300"/>
              <a:buChar char="-"/>
            </a:pPr>
            <a:r>
              <a:rPr lang="en-US" sz="1300"/>
              <a:t>Hedging</a:t>
            </a:r>
            <a:endParaRPr sz="1300"/>
          </a:p>
          <a:p>
            <a:pPr indent="-311150" lvl="2" marL="1371600" rtl="0" algn="l">
              <a:lnSpc>
                <a:spcPct val="100000"/>
              </a:lnSpc>
              <a:spcBef>
                <a:spcPts val="0"/>
              </a:spcBef>
              <a:spcAft>
                <a:spcPts val="0"/>
              </a:spcAft>
              <a:buSzPts val="1300"/>
              <a:buChar char="-"/>
            </a:pPr>
            <a:r>
              <a:rPr lang="en-US" sz="1300"/>
              <a:t>Decreases latency variance (spatially)</a:t>
            </a:r>
            <a:endParaRPr sz="1300"/>
          </a:p>
          <a:p>
            <a:pPr indent="-311150" lvl="0" marL="914400" rtl="0" algn="l">
              <a:lnSpc>
                <a:spcPct val="100000"/>
              </a:lnSpc>
              <a:spcBef>
                <a:spcPts val="0"/>
              </a:spcBef>
              <a:spcAft>
                <a:spcPts val="0"/>
              </a:spcAft>
              <a:buSzPts val="1300"/>
              <a:buChar char="-"/>
            </a:pPr>
            <a:r>
              <a:rPr lang="en-US" sz="1300"/>
              <a:t>Hold And Release</a:t>
            </a:r>
            <a:endParaRPr sz="1300"/>
          </a:p>
          <a:p>
            <a:pPr indent="-311150" lvl="1" marL="1371600" rtl="0" algn="l">
              <a:lnSpc>
                <a:spcPct val="100000"/>
              </a:lnSpc>
              <a:spcBef>
                <a:spcPts val="0"/>
              </a:spcBef>
              <a:spcAft>
                <a:spcPts val="0"/>
              </a:spcAft>
              <a:buSzPts val="1300"/>
              <a:buChar char="-"/>
            </a:pPr>
            <a:r>
              <a:rPr lang="en-US" sz="1300"/>
              <a:t>Deadline mechanism based on global timestamps</a:t>
            </a:r>
            <a:endParaRPr sz="1300"/>
          </a:p>
          <a:p>
            <a:pPr indent="-311150" lvl="2" marL="1371600" rtl="0" algn="l">
              <a:spcBef>
                <a:spcPts val="0"/>
              </a:spcBef>
              <a:spcAft>
                <a:spcPts val="0"/>
              </a:spcAft>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SzPts val="1300"/>
              <a:buChar char="-"/>
            </a:pPr>
            <a:r>
              <a:rPr lang="en-US" sz="1300"/>
              <a:t>Opportunity:  </a:t>
            </a:r>
            <a:endParaRPr sz="1300"/>
          </a:p>
          <a:p>
            <a:pPr indent="-311150" lvl="2" marL="1371600" rtl="0" algn="l">
              <a:spcBef>
                <a:spcPts val="0"/>
              </a:spcBef>
              <a:spcAft>
                <a:spcPts val="0"/>
              </a:spcAft>
              <a:buSzPts val="1300"/>
              <a:buChar char="-"/>
            </a:pPr>
            <a:r>
              <a:rPr lang="en-US" sz="1300"/>
              <a:t>Nodes are running on top of VMs on the cloud.</a:t>
            </a:r>
            <a:endParaRPr sz="1300"/>
          </a:p>
          <a:p>
            <a:pPr indent="-311150" lvl="2" marL="1371600" rtl="0" algn="l">
              <a:spcBef>
                <a:spcPts val="0"/>
              </a:spcBef>
              <a:spcAft>
                <a:spcPts val="0"/>
              </a:spcAft>
              <a:buSzPts val="1300"/>
              <a:buChar char="-"/>
            </a:pPr>
            <a:r>
              <a:rPr lang="en-US" sz="1300"/>
              <a:t>“Stragglers” or under-performing VMs. </a:t>
            </a:r>
            <a:endParaRPr sz="1300"/>
          </a:p>
          <a:p>
            <a:pPr indent="-311150" lvl="3" marL="1828800" rtl="0" algn="l">
              <a:spcBef>
                <a:spcPts val="0"/>
              </a:spcBef>
              <a:spcAft>
                <a:spcPts val="0"/>
              </a:spcAft>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SzPts val="1300"/>
              <a:buChar char="-"/>
            </a:pPr>
            <a:r>
              <a:rPr lang="en-US" sz="1300"/>
              <a:t>Network Congestion </a:t>
            </a:r>
            <a:endParaRPr sz="1300"/>
          </a:p>
          <a:p>
            <a:pPr indent="-311150" lvl="3" marL="1828800" rtl="0" algn="l">
              <a:spcBef>
                <a:spcPts val="0"/>
              </a:spcBef>
              <a:spcAft>
                <a:spcPts val="0"/>
              </a:spcAft>
              <a:buSzPts val="1300"/>
              <a:buChar char="-"/>
            </a:pPr>
            <a:r>
              <a:rPr lang="en-US" sz="1300"/>
              <a:t>Noisy Neighbors</a:t>
            </a:r>
            <a:endParaRPr sz="1300"/>
          </a:p>
          <a:p>
            <a:pPr indent="-311150" lvl="2" marL="1371600" rtl="0" algn="l">
              <a:spcBef>
                <a:spcPts val="0"/>
              </a:spcBef>
              <a:spcAft>
                <a:spcPts val="0"/>
              </a:spcAft>
              <a:buSzPts val="1300"/>
              <a:buChar char="-"/>
            </a:pPr>
            <a:r>
              <a:rPr lang="en-US" sz="1300"/>
              <a:t>Straggler VMs can potentially affect Jasper’s performance (children) </a:t>
            </a:r>
            <a:endParaRPr sz="1300"/>
          </a:p>
          <a:p>
            <a:pPr indent="-311150" lvl="2" marL="1371600" rtl="0" algn="l">
              <a:spcBef>
                <a:spcPts val="0"/>
              </a:spcBef>
              <a:spcAft>
                <a:spcPts val="0"/>
              </a:spcAft>
              <a:buSzPts val="1300"/>
              <a:buChar char="-"/>
            </a:pPr>
            <a:r>
              <a:rPr lang="en-US" sz="1300"/>
              <a:t>Straggler VMs affect deadline calculations</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0ac9d8ea28_0_37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589" name="Google Shape;589;g30ac9d8ea28_0_37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g30ac9d8ea28_0_37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ac9d8ea28_0_38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05" name="Google Shape;605;g30ac9d8ea28_0_38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g30ac9d8ea28_0_38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0ac9d8ea28_0_39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17" name="Google Shape;617;g30ac9d8ea28_0_39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g30ac9d8ea28_0_39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Our Method in question depends on 4 parameters. </a:t>
            </a:r>
            <a:endParaRPr sz="1300"/>
          </a:p>
          <a:p>
            <a:pPr indent="-311150" lvl="0" marL="457200" rtl="0" algn="l">
              <a:spcBef>
                <a:spcPts val="0"/>
              </a:spcBef>
              <a:spcAft>
                <a:spcPts val="0"/>
              </a:spcAft>
              <a:buClr>
                <a:schemeClr val="dk1"/>
              </a:buClr>
              <a:buSzPts val="1300"/>
              <a:buChar char="-"/>
            </a:pPr>
            <a:r>
              <a:rPr lang="en-US" sz="1300"/>
              <a:t>D and F, are the Depth and Fanout of a given Tree </a:t>
            </a:r>
            <a:endParaRPr sz="1300"/>
          </a:p>
          <a:p>
            <a:pPr indent="-311150" lvl="0" marL="457200" rtl="0" algn="l">
              <a:spcBef>
                <a:spcPts val="0"/>
              </a:spcBef>
              <a:spcAft>
                <a:spcPts val="0"/>
              </a:spcAft>
              <a:buClr>
                <a:schemeClr val="dk1"/>
              </a:buClr>
              <a:buSzPts val="1300"/>
              <a:buChar char="-"/>
            </a:pPr>
            <a:r>
              <a:rPr lang="en-US" sz="1300"/>
              <a:t>K is a parameter that defines how many nodes are taken from the Pool to be evaluated.</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38ba70752_0_18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31" name="Google Shape;631;g2f38ba70752_0_18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2" name="Google Shape;632;g2f38ba70752_0_18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457200" rtl="0" algn="l">
              <a:spcBef>
                <a:spcPts val="0"/>
              </a:spcBef>
              <a:spcAft>
                <a:spcPts val="0"/>
              </a:spcAft>
              <a:buNone/>
            </a:pPr>
            <a:r>
              <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0d344e1730_0_8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41" name="Google Shape;641;g30d344e1730_0_8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2" name="Google Shape;642;g30d344e1730_0_8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457200" rtl="0" algn="l">
              <a:lnSpc>
                <a:spcPct val="100000"/>
              </a:lnSpc>
              <a:spcBef>
                <a:spcPts val="0"/>
              </a:spcBef>
              <a:spcAft>
                <a:spcPts val="0"/>
              </a:spcAft>
              <a:buNone/>
            </a:pPr>
            <a:r>
              <a:t/>
            </a:r>
            <a:endParaRPr b="1" sz="1300"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0ac9d8ea28_0_42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59" name="Google Shape;659;g30ac9d8ea28_0_42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g30ac9d8ea28_0_42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457200" rtl="0" algn="l">
              <a:lnSpc>
                <a:spcPct val="100000"/>
              </a:lnSpc>
              <a:spcBef>
                <a:spcPts val="0"/>
              </a:spcBef>
              <a:spcAft>
                <a:spcPts val="0"/>
              </a:spcAft>
              <a:buNone/>
            </a:pPr>
            <a:r>
              <a:t/>
            </a:r>
            <a:endParaRPr b="1" sz="1300"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0ac9d8ea28_0_50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75" name="Google Shape;675;g30ac9d8ea28_0_50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6" name="Google Shape;676;g30ac9d8ea28_0_50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0d344e1730_0_25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691" name="Google Shape;691;g30d344e1730_0_25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2" name="Google Shape;692;g30d344e1730_0_25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0d344e1730_0_24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06" name="Google Shape;706;g30d344e1730_0_24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30d344e1730_0_24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0d344e1730_0_269: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22" name="Google Shape;722;g30d344e1730_0_26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3" name="Google Shape;723;g30d344e1730_0_269: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ac9d8ea28_0_6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274" name="Google Shape;274;g30ac9d8ea28_0_6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g30ac9d8ea28_0_6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Jasper: </a:t>
            </a:r>
            <a:endParaRPr sz="1300"/>
          </a:p>
          <a:p>
            <a:pPr indent="-311150" lvl="0" marL="457200" rtl="0" algn="l">
              <a:spcBef>
                <a:spcPts val="0"/>
              </a:spcBef>
              <a:spcAft>
                <a:spcPts val="0"/>
              </a:spcAft>
              <a:buClr>
                <a:schemeClr val="dk1"/>
              </a:buClr>
              <a:buSzPts val="1300"/>
              <a:buChar char="-"/>
            </a:pPr>
            <a:r>
              <a:rPr lang="en-US" sz="1300"/>
              <a:t>is the latest effort to address the obstacles in this cloud migration</a:t>
            </a:r>
            <a:endParaRPr sz="1300"/>
          </a:p>
          <a:p>
            <a:pPr indent="-311150" lvl="0" marL="457200" rtl="0" algn="l">
              <a:spcBef>
                <a:spcPts val="0"/>
              </a:spcBef>
              <a:spcAft>
                <a:spcPts val="0"/>
              </a:spcAft>
              <a:buClr>
                <a:schemeClr val="dk1"/>
              </a:buClr>
              <a:buSzPts val="1300"/>
              <a:buChar char="-"/>
            </a:pPr>
            <a:r>
              <a:rPr lang="en-US" sz="1300"/>
              <a:t>offers a scalable, fair and performant multicast solution for the dissemination of data in the context of a cloud-based exchange.</a:t>
            </a:r>
            <a:endParaRPr sz="1300"/>
          </a:p>
          <a:p>
            <a:pPr indent="-311150" lvl="0" marL="457200" rtl="0" algn="l">
              <a:spcBef>
                <a:spcPts val="0"/>
              </a:spcBef>
              <a:spcAft>
                <a:spcPts val="0"/>
              </a:spcAft>
              <a:buClr>
                <a:schemeClr val="dk1"/>
              </a:buClr>
              <a:buSzPts val="1300"/>
              <a:buChar char="-"/>
            </a:pPr>
            <a:r>
              <a:rPr lang="en-US" sz="1300"/>
              <a:t>to achieve this, a group of different techniques are applied.</a:t>
            </a:r>
            <a:endParaRPr sz="1300"/>
          </a:p>
          <a:p>
            <a:pPr indent="-311150" lvl="0" marL="457200" rtl="0" algn="l">
              <a:spcBef>
                <a:spcPts val="0"/>
              </a:spcBef>
              <a:spcAft>
                <a:spcPts val="0"/>
              </a:spcAft>
              <a:buClr>
                <a:schemeClr val="dk1"/>
              </a:buClr>
              <a:buSzPts val="1300"/>
              <a:buChar char="-"/>
            </a:pPr>
            <a:r>
              <a:rPr lang="en-US" sz="1300"/>
              <a:t>Techniques: </a:t>
            </a:r>
            <a:endParaRPr sz="1300"/>
          </a:p>
          <a:p>
            <a:pPr indent="-311150" lvl="1" marL="914400" rtl="0" algn="l">
              <a:spcBef>
                <a:spcPts val="0"/>
              </a:spcBef>
              <a:spcAft>
                <a:spcPts val="0"/>
              </a:spcAft>
              <a:buClr>
                <a:schemeClr val="dk1"/>
              </a:buClr>
              <a:buSzPts val="1300"/>
              <a:buChar char="-"/>
            </a:pPr>
            <a:r>
              <a:rPr lang="en-US" sz="1300"/>
              <a:t>Overlay Multicast Tree to overcome serial DU across recipients</a:t>
            </a:r>
            <a:endParaRPr sz="1300"/>
          </a:p>
          <a:p>
            <a:pPr indent="-311150" lvl="1" marL="914400" rtl="0" algn="l">
              <a:spcBef>
                <a:spcPts val="0"/>
              </a:spcBef>
              <a:spcAft>
                <a:spcPts val="0"/>
              </a:spcAft>
              <a:buClr>
                <a:schemeClr val="dk1"/>
              </a:buClr>
              <a:buSzPts val="1300"/>
              <a:buChar char="-"/>
            </a:pPr>
            <a:r>
              <a:rPr lang="en-US" sz="1300"/>
              <a:t>Clock-Synchronization: </a:t>
            </a:r>
            <a:endParaRPr sz="1300"/>
          </a:p>
          <a:p>
            <a:pPr indent="-311150" lvl="2" marL="1371600" rtl="0" algn="l">
              <a:spcBef>
                <a:spcPts val="0"/>
              </a:spcBef>
              <a:spcAft>
                <a:spcPts val="0"/>
              </a:spcAft>
              <a:buClr>
                <a:schemeClr val="dk1"/>
              </a:buClr>
              <a:buSzPts val="1300"/>
              <a:buChar char="-"/>
            </a:pPr>
            <a:r>
              <a:rPr lang="en-US" sz="1300"/>
              <a:t>compensates for noisy conditions in the cloud </a:t>
            </a:r>
            <a:endParaRPr sz="1300"/>
          </a:p>
          <a:p>
            <a:pPr indent="-311150" lvl="2" marL="1371600" rtl="0" algn="l">
              <a:spcBef>
                <a:spcPts val="0"/>
              </a:spcBef>
              <a:spcAft>
                <a:spcPts val="0"/>
              </a:spcAft>
              <a:buClr>
                <a:schemeClr val="dk1"/>
              </a:buClr>
              <a:buSzPts val="1300"/>
              <a:buChar char="-"/>
            </a:pPr>
            <a:r>
              <a:rPr lang="en-US" sz="1300"/>
              <a:t>common clock across cluster allows precise global timestamps</a:t>
            </a:r>
            <a:endParaRPr sz="1300"/>
          </a:p>
          <a:p>
            <a:pPr indent="-311150" lvl="2" marL="1371600" rtl="0" algn="l">
              <a:spcBef>
                <a:spcPts val="0"/>
              </a:spcBef>
              <a:spcAft>
                <a:spcPts val="0"/>
              </a:spcAft>
              <a:buClr>
                <a:schemeClr val="dk1"/>
              </a:buClr>
              <a:buSzPts val="1300"/>
              <a:buChar char="-"/>
            </a:pPr>
            <a:r>
              <a:rPr lang="en-US" sz="1300"/>
              <a:t>Hyugens 10s/100s ns, Jasper is working at 100us</a:t>
            </a:r>
            <a:endParaRPr sz="1300"/>
          </a:p>
          <a:p>
            <a:pPr indent="-311150" lvl="1" marL="914400" rtl="0" algn="l">
              <a:spcBef>
                <a:spcPts val="0"/>
              </a:spcBef>
              <a:spcAft>
                <a:spcPts val="0"/>
              </a:spcAft>
              <a:buClr>
                <a:schemeClr val="dk1"/>
              </a:buClr>
              <a:buSzPts val="1300"/>
              <a:buChar char="-"/>
            </a:pPr>
            <a:r>
              <a:rPr lang="en-US" sz="1300"/>
              <a:t>Hedging</a:t>
            </a:r>
            <a:endParaRPr sz="1300"/>
          </a:p>
          <a:p>
            <a:pPr indent="-311150" lvl="2" marL="1371600" rtl="0" algn="l">
              <a:spcBef>
                <a:spcPts val="0"/>
              </a:spcBef>
              <a:spcAft>
                <a:spcPts val="0"/>
              </a:spcAft>
              <a:buClr>
                <a:schemeClr val="dk1"/>
              </a:buClr>
              <a:buSzPts val="1300"/>
              <a:buChar char="-"/>
            </a:pPr>
            <a:r>
              <a:rPr lang="en-US" sz="1300"/>
              <a:t>Decreases latency variance (spatially)</a:t>
            </a:r>
            <a:endParaRPr sz="1300"/>
          </a:p>
          <a:p>
            <a:pPr indent="-311150" lvl="0" marL="914400" rtl="0" algn="l">
              <a:spcBef>
                <a:spcPts val="0"/>
              </a:spcBef>
              <a:spcAft>
                <a:spcPts val="0"/>
              </a:spcAft>
              <a:buClr>
                <a:schemeClr val="dk1"/>
              </a:buClr>
              <a:buSzPts val="1300"/>
              <a:buChar char="-"/>
            </a:pPr>
            <a:r>
              <a:rPr lang="en-US" sz="1300"/>
              <a:t>Hold And Release</a:t>
            </a:r>
            <a:endParaRPr sz="1300"/>
          </a:p>
          <a:p>
            <a:pPr indent="-311150" lvl="1" marL="1371600" rtl="0" algn="l">
              <a:spcBef>
                <a:spcPts val="0"/>
              </a:spcBef>
              <a:spcAft>
                <a:spcPts val="0"/>
              </a:spcAft>
              <a:buClr>
                <a:schemeClr val="dk1"/>
              </a:buClr>
              <a:buSzPts val="1300"/>
              <a:buChar char="-"/>
            </a:pPr>
            <a:r>
              <a:rPr lang="en-US" sz="1300"/>
              <a:t>Deadline mechanism based on global timestamps</a:t>
            </a:r>
            <a:endParaRPr sz="1300"/>
          </a:p>
          <a:p>
            <a:pPr indent="-311150" lvl="2" marL="1371600" rtl="0" algn="l">
              <a:spcBef>
                <a:spcPts val="0"/>
              </a:spcBef>
              <a:spcAft>
                <a:spcPts val="0"/>
              </a:spcAft>
              <a:buClr>
                <a:schemeClr val="dk1"/>
              </a:buClr>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Clr>
                <a:schemeClr val="dk1"/>
              </a:buClr>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Opportunity:  </a:t>
            </a:r>
            <a:endParaRPr sz="1300"/>
          </a:p>
          <a:p>
            <a:pPr indent="-311150" lvl="2" marL="1371600" rtl="0" algn="l">
              <a:spcBef>
                <a:spcPts val="0"/>
              </a:spcBef>
              <a:spcAft>
                <a:spcPts val="0"/>
              </a:spcAft>
              <a:buClr>
                <a:schemeClr val="dk1"/>
              </a:buClr>
              <a:buSzPts val="1300"/>
              <a:buChar char="-"/>
            </a:pPr>
            <a:r>
              <a:rPr lang="en-US" sz="1300"/>
              <a:t>Nodes are running on top of VMs on the cloud.</a:t>
            </a:r>
            <a:endParaRPr sz="1300"/>
          </a:p>
          <a:p>
            <a:pPr indent="-311150" lvl="2" marL="1371600" rtl="0" algn="l">
              <a:spcBef>
                <a:spcPts val="0"/>
              </a:spcBef>
              <a:spcAft>
                <a:spcPts val="0"/>
              </a:spcAft>
              <a:buClr>
                <a:schemeClr val="dk1"/>
              </a:buClr>
              <a:buSzPts val="1300"/>
              <a:buChar char="-"/>
            </a:pPr>
            <a:r>
              <a:rPr lang="en-US" sz="1300"/>
              <a:t>“Stragglers” or under-performing VMs. </a:t>
            </a:r>
            <a:endParaRPr sz="1300"/>
          </a:p>
          <a:p>
            <a:pPr indent="-311150" lvl="3" marL="1828800" rtl="0" algn="l">
              <a:spcBef>
                <a:spcPts val="0"/>
              </a:spcBef>
              <a:spcAft>
                <a:spcPts val="0"/>
              </a:spcAft>
              <a:buClr>
                <a:schemeClr val="dk1"/>
              </a:buClr>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Clr>
                <a:schemeClr val="dk1"/>
              </a:buClr>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Clr>
                <a:schemeClr val="dk1"/>
              </a:buClr>
              <a:buSzPts val="1300"/>
              <a:buChar char="-"/>
            </a:pPr>
            <a:r>
              <a:rPr lang="en-US" sz="1300"/>
              <a:t>Network Congestion </a:t>
            </a:r>
            <a:endParaRPr sz="1300"/>
          </a:p>
          <a:p>
            <a:pPr indent="-311150" lvl="3" marL="1828800" rtl="0" algn="l">
              <a:spcBef>
                <a:spcPts val="0"/>
              </a:spcBef>
              <a:spcAft>
                <a:spcPts val="0"/>
              </a:spcAft>
              <a:buClr>
                <a:schemeClr val="dk1"/>
              </a:buClr>
              <a:buSzPts val="1300"/>
              <a:buChar char="-"/>
            </a:pPr>
            <a:r>
              <a:rPr lang="en-US" sz="1300"/>
              <a:t>Noisy Neighbors</a:t>
            </a:r>
            <a:endParaRPr sz="1300"/>
          </a:p>
          <a:p>
            <a:pPr indent="-311150" lvl="2" marL="1371600" rtl="0" algn="l">
              <a:spcBef>
                <a:spcPts val="0"/>
              </a:spcBef>
              <a:spcAft>
                <a:spcPts val="0"/>
              </a:spcAft>
              <a:buClr>
                <a:schemeClr val="dk1"/>
              </a:buClr>
              <a:buSzPts val="1300"/>
              <a:buChar char="-"/>
            </a:pPr>
            <a:r>
              <a:rPr lang="en-US" sz="1300"/>
              <a:t>Straggler VMs can potentially affect Jasper’s performance (children) </a:t>
            </a:r>
            <a:endParaRPr sz="1300"/>
          </a:p>
          <a:p>
            <a:pPr indent="-311150" lvl="2" marL="1371600" rtl="0" algn="l">
              <a:spcBef>
                <a:spcPts val="0"/>
              </a:spcBef>
              <a:spcAft>
                <a:spcPts val="0"/>
              </a:spcAft>
              <a:buClr>
                <a:schemeClr val="dk1"/>
              </a:buClr>
              <a:buSzPts val="1300"/>
              <a:buChar char="-"/>
            </a:pPr>
            <a:r>
              <a:rPr lang="en-US" sz="1300"/>
              <a:t>Straggler VMs affect deadline calculations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f38ba70752_0_102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36" name="Google Shape;736;g2f38ba70752_0_102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7" name="Google Shape;737;g2f38ba70752_0_102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spcBef>
                <a:spcPts val="0"/>
              </a:spcBef>
              <a:spcAft>
                <a:spcPts val="0"/>
              </a:spcAft>
              <a:buClr>
                <a:schemeClr val="dk1"/>
              </a:buClr>
              <a:buSzPts val="1300"/>
              <a:buChar char="-"/>
            </a:pPr>
            <a:r>
              <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ac9d8ea28_0_61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49" name="Google Shape;749;g30ac9d8ea28_0_61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g30ac9d8ea28_0_61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0ac9d8ea28_0_62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59" name="Google Shape;759;g30ac9d8ea28_0_62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0" name="Google Shape;760;g30ac9d8ea28_0_62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0d344e1730_0_22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69" name="Google Shape;769;g30d344e1730_0_22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0" name="Google Shape;770;g30d344e1730_0_22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0d344e1730_0_18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80" name="Google Shape;780;g30d344e1730_0_18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g30d344e1730_0_18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0ac9d8ea28_0_56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792" name="Google Shape;792;g30ac9d8ea28_0_56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3" name="Google Shape;793;g30ac9d8ea28_0_56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0ac9d8ea28_0_55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04" name="Google Shape;804;g30ac9d8ea28_0_55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5" name="Google Shape;805;g30ac9d8ea28_0_55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t/>
            </a:r>
            <a:endParaRPr b="1" sz="1300"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f38ba70752_0_219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16" name="Google Shape;816;g2f38ba70752_0_219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7" name="Google Shape;817;g2f38ba70752_0_219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None/>
            </a:pPr>
            <a:r>
              <a:rPr lang="en-US" sz="1300"/>
              <a:t>Financial Exchanges </a:t>
            </a:r>
            <a:endParaRPr sz="1300"/>
          </a:p>
          <a:p>
            <a:pPr indent="-311150" lvl="0" marL="457200" rtl="0" algn="l">
              <a:lnSpc>
                <a:spcPct val="100000"/>
              </a:lnSpc>
              <a:spcBef>
                <a:spcPts val="0"/>
              </a:spcBef>
              <a:spcAft>
                <a:spcPts val="0"/>
              </a:spcAft>
              <a:buSzPts val="1300"/>
              <a:buChar char="-"/>
            </a:pPr>
            <a:r>
              <a:rPr lang="en-US" sz="1300"/>
              <a:t>There are two parts to this definition of fairness: </a:t>
            </a:r>
            <a:endParaRPr sz="1300"/>
          </a:p>
          <a:p>
            <a:pPr indent="-311150" lvl="1" marL="914400" rtl="0" algn="l">
              <a:lnSpc>
                <a:spcPct val="100000"/>
              </a:lnSpc>
              <a:spcBef>
                <a:spcPts val="0"/>
              </a:spcBef>
              <a:spcAft>
                <a:spcPts val="0"/>
              </a:spcAft>
              <a:buSzPts val="1300"/>
              <a:buChar char="-"/>
            </a:pPr>
            <a:r>
              <a:rPr lang="en-US" sz="1300"/>
              <a:t>inbound fairness: one is as market players issue orders, incoming orders are processed in the same sequence they are issued. </a:t>
            </a:r>
            <a:endParaRPr sz="1300"/>
          </a:p>
          <a:p>
            <a:pPr indent="-311150" lvl="1" marL="914400" rtl="0" algn="l">
              <a:lnSpc>
                <a:spcPct val="100000"/>
              </a:lnSpc>
              <a:spcBef>
                <a:spcPts val="0"/>
              </a:spcBef>
              <a:spcAft>
                <a:spcPts val="0"/>
              </a:spcAft>
              <a:buSzPts val="1300"/>
              <a:buChar char="-"/>
            </a:pPr>
            <a:r>
              <a:rPr lang="en-US" sz="1300"/>
              <a:t>outbound fairness: market data is disseminated across MPs simultaneously.</a:t>
            </a:r>
            <a:endParaRPr sz="1300"/>
          </a:p>
          <a:p>
            <a:pPr indent="-311150" lvl="2" marL="1371600" rtl="0" algn="l">
              <a:lnSpc>
                <a:spcPct val="100000"/>
              </a:lnSpc>
              <a:spcBef>
                <a:spcPts val="0"/>
              </a:spcBef>
              <a:spcAft>
                <a:spcPts val="0"/>
              </a:spcAft>
              <a:buSzPts val="1300"/>
              <a:buChar char="-"/>
            </a:pPr>
            <a:r>
              <a:rPr lang="en-US" sz="1300"/>
              <a:t>As mentioned, these highly-engineered infrastructures on which these financial exchanges operate are able to provide this.</a:t>
            </a:r>
            <a:endParaRPr sz="1300"/>
          </a:p>
          <a:p>
            <a:pPr indent="-311150" lvl="3" marL="1828800" rtl="0" algn="l">
              <a:lnSpc>
                <a:spcPct val="100000"/>
              </a:lnSpc>
              <a:spcBef>
                <a:spcPts val="0"/>
              </a:spcBef>
              <a:spcAft>
                <a:spcPts val="0"/>
              </a:spcAft>
              <a:buSzPts val="1300"/>
              <a:buChar char="-"/>
            </a:pPr>
            <a:r>
              <a:rPr lang="en-US" sz="1300"/>
              <a:t>switch-multicast </a:t>
            </a:r>
            <a:endParaRPr sz="1300"/>
          </a:p>
          <a:p>
            <a:pPr indent="-311150" lvl="3" marL="1828800" rtl="0" algn="l">
              <a:lnSpc>
                <a:spcPct val="100000"/>
              </a:lnSpc>
              <a:spcBef>
                <a:spcPts val="0"/>
              </a:spcBef>
              <a:spcAft>
                <a:spcPts val="0"/>
              </a:spcAft>
              <a:buSzPts val="1300"/>
              <a:buChar char="-"/>
            </a:pPr>
            <a:r>
              <a:rPr lang="en-US" sz="1300"/>
              <a:t>equal cable-lengths  d</a:t>
            </a:r>
            <a:r>
              <a:rPr baseline="-25000" lang="en-US" sz="1300"/>
              <a:t>1 </a:t>
            </a:r>
            <a:r>
              <a:rPr lang="en-US" sz="1300"/>
              <a:t>/ d</a:t>
            </a:r>
            <a:r>
              <a:rPr baseline="-25000" lang="en-US" sz="1300"/>
              <a:t>2 </a:t>
            </a:r>
            <a:endParaRPr baseline="-25000" sz="1300"/>
          </a:p>
          <a:p>
            <a:pPr indent="-311150" lvl="3" marL="1828800" rtl="0" algn="l">
              <a:lnSpc>
                <a:spcPct val="100000"/>
              </a:lnSpc>
              <a:spcBef>
                <a:spcPts val="0"/>
              </a:spcBef>
              <a:spcAft>
                <a:spcPts val="0"/>
              </a:spcAft>
              <a:buSzPts val="1300"/>
              <a:buChar char="-"/>
            </a:pPr>
            <a:r>
              <a:rPr lang="en-US" sz="1300"/>
              <a:t>1us</a:t>
            </a:r>
            <a:endParaRPr sz="1300"/>
          </a:p>
          <a:p>
            <a:pPr indent="-311150" lvl="0" marL="457200" rtl="0" algn="l">
              <a:spcBef>
                <a:spcPts val="0"/>
              </a:spcBef>
              <a:spcAft>
                <a:spcPts val="0"/>
              </a:spcAft>
              <a:buClr>
                <a:schemeClr val="dk1"/>
              </a:buClr>
              <a:buSzPts val="1300"/>
              <a:buChar char="-"/>
            </a:pPr>
            <a:r>
              <a:rPr lang="en-US" sz="1300"/>
              <a:t>Market Data:</a:t>
            </a:r>
            <a:endParaRPr sz="1300"/>
          </a:p>
          <a:p>
            <a:pPr indent="-311150" lvl="1" marL="914400" rtl="0" algn="l">
              <a:spcBef>
                <a:spcPts val="0"/>
              </a:spcBef>
              <a:spcAft>
                <a:spcPts val="0"/>
              </a:spcAft>
              <a:buClr>
                <a:schemeClr val="dk1"/>
              </a:buClr>
              <a:buSzPts val="1300"/>
              <a:buChar char="-"/>
            </a:pPr>
            <a:r>
              <a:rPr lang="en-US" sz="1300"/>
              <a:t>Trade Records </a:t>
            </a:r>
            <a:endParaRPr sz="1300"/>
          </a:p>
          <a:p>
            <a:pPr indent="-311150" lvl="1" marL="914400" rtl="0" algn="l">
              <a:spcBef>
                <a:spcPts val="0"/>
              </a:spcBef>
              <a:spcAft>
                <a:spcPts val="0"/>
              </a:spcAft>
              <a:buClr>
                <a:schemeClr val="dk1"/>
              </a:buClr>
              <a:buSzPts val="1300"/>
              <a:buChar char="-"/>
            </a:pPr>
            <a:r>
              <a:rPr lang="en-US" sz="1300"/>
              <a:t>Snapshots of Limit Order Books</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US" sz="1300"/>
              <a:t>Financial Exchanges in the Cloud</a:t>
            </a:r>
            <a:endParaRPr sz="1300"/>
          </a:p>
          <a:p>
            <a:pPr indent="-311150" lvl="0" marL="457200" rtl="0" algn="l">
              <a:lnSpc>
                <a:spcPct val="100000"/>
              </a:lnSpc>
              <a:spcBef>
                <a:spcPts val="0"/>
              </a:spcBef>
              <a:spcAft>
                <a:spcPts val="0"/>
              </a:spcAft>
              <a:buSzPts val="1300"/>
              <a:buChar char="-"/>
            </a:pPr>
            <a:r>
              <a:rPr lang="en-US" sz="1300"/>
              <a:t>Promises: Scalability, Cost-Efficiency, More Robust Infrastructure, Rapid Increase in MPs</a:t>
            </a:r>
            <a:endParaRPr sz="1300"/>
          </a:p>
          <a:p>
            <a:pPr indent="-311150" lvl="0" marL="457200" rtl="0" algn="l">
              <a:lnSpc>
                <a:spcPct val="100000"/>
              </a:lnSpc>
              <a:spcBef>
                <a:spcPts val="0"/>
              </a:spcBef>
              <a:spcAft>
                <a:spcPts val="0"/>
              </a:spcAft>
              <a:buSzPts val="1300"/>
              <a:buChar char="-"/>
            </a:pPr>
            <a:r>
              <a:rPr lang="en-US" sz="1300"/>
              <a:t>NASDAQ plans on migrating all markets to the public cloud in the next decade </a:t>
            </a:r>
            <a:endParaRPr sz="1300"/>
          </a:p>
          <a:p>
            <a:pPr indent="-311150" lvl="0" marL="457200" rtl="0" algn="l">
              <a:lnSpc>
                <a:spcPct val="100000"/>
              </a:lnSpc>
              <a:spcBef>
                <a:spcPts val="0"/>
              </a:spcBef>
              <a:spcAft>
                <a:spcPts val="0"/>
              </a:spcAft>
              <a:buSzPts val="1300"/>
              <a:buChar char="-"/>
            </a:pPr>
            <a:r>
              <a:rPr lang="en-US" sz="1300"/>
              <a:t>NASDAQ started offloading data processing to the cloud </a:t>
            </a:r>
            <a:endParaRPr sz="1300"/>
          </a:p>
          <a:p>
            <a:pPr indent="-311150" lvl="0" marL="457200" rtl="0" algn="l">
              <a:lnSpc>
                <a:spcPct val="100000"/>
              </a:lnSpc>
              <a:spcBef>
                <a:spcPts val="0"/>
              </a:spcBef>
              <a:spcAft>
                <a:spcPts val="0"/>
              </a:spcAft>
              <a:buSzPts val="1300"/>
              <a:buChar char="-"/>
            </a:pPr>
            <a:r>
              <a:rPr lang="en-US" sz="1300"/>
              <a:t>Singapore Stock Exchange built cloud-native exchange infrastructure. </a:t>
            </a:r>
            <a:endParaRPr sz="1300"/>
          </a:p>
          <a:p>
            <a:pPr indent="-311150" lvl="0" marL="457200" rtl="0" algn="l">
              <a:lnSpc>
                <a:spcPct val="100000"/>
              </a:lnSpc>
              <a:spcBef>
                <a:spcPts val="0"/>
              </a:spcBef>
              <a:spcAft>
                <a:spcPts val="0"/>
              </a:spcAft>
              <a:buSzPts val="1300"/>
              <a:buChar char="-"/>
            </a:pPr>
            <a:r>
              <a:rPr lang="en-US" sz="1300"/>
              <a:t>So what are the challenges to this shift?</a:t>
            </a:r>
            <a:endParaRPr sz="1300"/>
          </a:p>
          <a:p>
            <a:pPr indent="-311150" lvl="0" marL="457200" rtl="0" algn="l">
              <a:lnSpc>
                <a:spcPct val="100000"/>
              </a:lnSpc>
              <a:spcBef>
                <a:spcPts val="0"/>
              </a:spcBef>
              <a:spcAft>
                <a:spcPts val="0"/>
              </a:spcAft>
              <a:buSzPts val="1300"/>
              <a:buChar char="-"/>
            </a:pPr>
            <a:r>
              <a:rPr lang="en-US" sz="1300"/>
              <a:t>Cloud Issues:</a:t>
            </a:r>
            <a:endParaRPr sz="1300"/>
          </a:p>
          <a:p>
            <a:pPr indent="-311150" lvl="1" marL="914400" rtl="0" algn="l">
              <a:spcBef>
                <a:spcPts val="0"/>
              </a:spcBef>
              <a:spcAft>
                <a:spcPts val="0"/>
              </a:spcAft>
              <a:buClr>
                <a:schemeClr val="dk1"/>
              </a:buClr>
              <a:buSzPts val="1300"/>
              <a:buChar char="-"/>
            </a:pPr>
            <a:r>
              <a:rPr lang="en-US" sz="1300"/>
              <a:t>Delays between OG1, OG2 and ME/CES can vary based on congestion, VM placement.</a:t>
            </a:r>
            <a:endParaRPr sz="1300"/>
          </a:p>
          <a:p>
            <a:pPr indent="-311150" lvl="1" marL="914400" rtl="0" algn="l">
              <a:lnSpc>
                <a:spcPct val="100000"/>
              </a:lnSpc>
              <a:spcBef>
                <a:spcPts val="0"/>
              </a:spcBef>
              <a:spcAft>
                <a:spcPts val="0"/>
              </a:spcAft>
              <a:buSzPts val="1300"/>
              <a:buChar char="-"/>
            </a:pPr>
            <a:r>
              <a:rPr lang="en-US" sz="1300"/>
              <a:t>has varying network latencies: market unfairness</a:t>
            </a:r>
            <a:endParaRPr sz="1300"/>
          </a:p>
          <a:p>
            <a:pPr indent="-311150" lvl="1" marL="914400" rtl="0" algn="l">
              <a:lnSpc>
                <a:spcPct val="100000"/>
              </a:lnSpc>
              <a:spcBef>
                <a:spcPts val="0"/>
              </a:spcBef>
              <a:spcAft>
                <a:spcPts val="0"/>
              </a:spcAft>
              <a:buSzPts val="1300"/>
              <a:buChar char="-"/>
            </a:pPr>
            <a:r>
              <a:rPr lang="en-US" sz="1300"/>
              <a:t>network conditions that change daily  </a:t>
            </a:r>
            <a:endParaRPr sz="1300"/>
          </a:p>
          <a:p>
            <a:pPr indent="-311150" lvl="1" marL="914400" rtl="0" algn="l">
              <a:lnSpc>
                <a:spcPct val="100000"/>
              </a:lnSpc>
              <a:spcBef>
                <a:spcPts val="0"/>
              </a:spcBef>
              <a:spcAft>
                <a:spcPts val="0"/>
              </a:spcAft>
              <a:buSzPts val="1300"/>
              <a:buChar char="-"/>
            </a:pPr>
            <a:r>
              <a:rPr lang="en-US" sz="1300"/>
              <a:t>limited control over underlying infrastructure </a:t>
            </a:r>
            <a:endParaRPr sz="1300"/>
          </a:p>
          <a:p>
            <a:pPr indent="-311150" lvl="1" marL="914400" rtl="0" algn="l">
              <a:lnSpc>
                <a:spcPct val="100000"/>
              </a:lnSpc>
              <a:spcBef>
                <a:spcPts val="0"/>
              </a:spcBef>
              <a:spcAft>
                <a:spcPts val="0"/>
              </a:spcAft>
              <a:buSzPts val="1300"/>
              <a:buChar char="-"/>
            </a:pPr>
            <a:r>
              <a:rPr lang="en-US" sz="1300"/>
              <a:t>no mechanisms for fair delivery</a:t>
            </a:r>
            <a:endParaRPr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f3d792d061_1_3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28" name="Google Shape;828;g2f3d792d061_1_3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g2f3d792d061_1_3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457200" rtl="0" algn="l">
              <a:lnSpc>
                <a:spcPct val="100000"/>
              </a:lnSpc>
              <a:spcBef>
                <a:spcPts val="0"/>
              </a:spcBef>
              <a:spcAft>
                <a:spcPts val="0"/>
              </a:spcAft>
              <a:buNone/>
            </a:pPr>
            <a:r>
              <a:t/>
            </a:r>
            <a:endParaRPr b="1" sz="1300"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f38ba70752_0_201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37" name="Google Shape;837;g2f38ba70752_0_201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g2f38ba70752_0_201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lnSpc>
                <a:spcPct val="115000"/>
              </a:lnSpc>
              <a:spcBef>
                <a:spcPts val="0"/>
              </a:spcBef>
              <a:spcAft>
                <a:spcPts val="0"/>
              </a:spcAft>
              <a:buClr>
                <a:schemeClr val="dk1"/>
              </a:buClr>
              <a:buSzPts val="1300"/>
              <a:buFont typeface="Arial"/>
              <a:buChar char="-"/>
            </a:pPr>
            <a:r>
              <a:rPr lang="en-US" sz="1300"/>
              <a:t>One work that addresses this is LemonDrop. </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Lemondrop develops a Method for selecting VMs within a given cloud cluster optimized for an application’s latency needs.</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Via this method, Lemondrop demonstrates that: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equally strong: “</a:t>
            </a:r>
            <a:r>
              <a:rPr i="1" lang="en-US" sz="1300"/>
              <a:t>Lemons</a:t>
            </a:r>
            <a:r>
              <a:rPr lang="en-US" sz="1300"/>
              <a:t>” or “</a:t>
            </a:r>
            <a:r>
              <a:rPr i="1" lang="en-US" sz="1300"/>
              <a:t>Stragglers</a:t>
            </a:r>
            <a:r>
              <a:rPr lang="en-US" sz="1300"/>
              <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interchangeable</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Algorithm:</a:t>
            </a:r>
            <a:endParaRPr sz="1300"/>
          </a:p>
          <a:p>
            <a:pPr indent="-311150" lvl="0" marL="914400" rtl="0" algn="l">
              <a:lnSpc>
                <a:spcPct val="115000"/>
              </a:lnSpc>
              <a:spcBef>
                <a:spcPts val="0"/>
              </a:spcBef>
              <a:spcAft>
                <a:spcPts val="0"/>
              </a:spcAft>
              <a:buClr>
                <a:schemeClr val="dk1"/>
              </a:buClr>
              <a:buSzPts val="1300"/>
              <a:buChar char="-"/>
            </a:pPr>
            <a:r>
              <a:rPr lang="en-US" sz="1300"/>
              <a:t>Clock-Synchronization: Allows for accurate OWD delay latency across pairs of VMs within the entire cluster</a:t>
            </a:r>
            <a:endParaRPr sz="1300"/>
          </a:p>
          <a:p>
            <a:pPr indent="-311150" lvl="0" marL="914400" rtl="0" algn="l">
              <a:lnSpc>
                <a:spcPct val="115000"/>
              </a:lnSpc>
              <a:spcBef>
                <a:spcPts val="0"/>
              </a:spcBef>
              <a:spcAft>
                <a:spcPts val="0"/>
              </a:spcAft>
              <a:buClr>
                <a:schemeClr val="dk1"/>
              </a:buClr>
              <a:buSzPts val="1300"/>
              <a:buChar char="-"/>
            </a:pPr>
            <a:r>
              <a:rPr lang="en-US" sz="1300"/>
              <a:t>Quadratic Assignment Problem Solver</a:t>
            </a:r>
            <a:endParaRPr sz="1300"/>
          </a:p>
          <a:p>
            <a:pPr indent="-311150" lvl="2" marL="1371600" rtl="0" algn="l">
              <a:lnSpc>
                <a:spcPct val="115000"/>
              </a:lnSpc>
              <a:spcBef>
                <a:spcPts val="0"/>
              </a:spcBef>
              <a:spcAft>
                <a:spcPts val="0"/>
              </a:spcAft>
              <a:buClr>
                <a:schemeClr val="dk1"/>
              </a:buClr>
              <a:buSzPts val="1300"/>
              <a:buChar char="-"/>
            </a:pPr>
            <a:r>
              <a:rPr lang="en-US" sz="1300"/>
              <a:t>Assign facilities to locations such that traffic flow between facilities is minimized </a:t>
            </a:r>
            <a:endParaRPr sz="1300"/>
          </a:p>
          <a:p>
            <a:pPr indent="-311150" lvl="3" marL="1828800" rtl="0" algn="l">
              <a:lnSpc>
                <a:spcPct val="115000"/>
              </a:lnSpc>
              <a:spcBef>
                <a:spcPts val="0"/>
              </a:spcBef>
              <a:spcAft>
                <a:spcPts val="0"/>
              </a:spcAft>
              <a:buClr>
                <a:schemeClr val="dk1"/>
              </a:buClr>
              <a:buSzPts val="1300"/>
              <a:buChar char="-"/>
            </a:pPr>
            <a:r>
              <a:rPr lang="en-US" sz="1300"/>
              <a:t>Nodes are facilities </a:t>
            </a:r>
            <a:endParaRPr sz="1300"/>
          </a:p>
          <a:p>
            <a:pPr indent="-311150" lvl="3" marL="1828800" rtl="0" algn="l">
              <a:lnSpc>
                <a:spcPct val="115000"/>
              </a:lnSpc>
              <a:spcBef>
                <a:spcPts val="0"/>
              </a:spcBef>
              <a:spcAft>
                <a:spcPts val="0"/>
              </a:spcAft>
              <a:buClr>
                <a:schemeClr val="dk1"/>
              </a:buClr>
              <a:buSzPts val="1300"/>
              <a:buChar char="-"/>
            </a:pPr>
            <a:r>
              <a:rPr lang="en-US" sz="1300"/>
              <a:t>VMs themselves are locations </a:t>
            </a:r>
            <a:endParaRPr sz="1300"/>
          </a:p>
          <a:p>
            <a:pPr indent="-311150" lvl="2" marL="1371600" rtl="0" algn="l">
              <a:lnSpc>
                <a:spcPct val="115000"/>
              </a:lnSpc>
              <a:spcBef>
                <a:spcPts val="0"/>
              </a:spcBef>
              <a:spcAft>
                <a:spcPts val="0"/>
              </a:spcAft>
              <a:buClr>
                <a:schemeClr val="dk1"/>
              </a:buClr>
              <a:buSzPts val="1300"/>
              <a:buChar char="-"/>
            </a:pPr>
            <a:r>
              <a:rPr lang="en-US" sz="1300"/>
              <a:t>QAP is NP-Hard</a:t>
            </a:r>
            <a:endParaRPr sz="1300"/>
          </a:p>
          <a:p>
            <a:pPr indent="-311150" lvl="2" marL="1371600" rtl="0" algn="l">
              <a:lnSpc>
                <a:spcPct val="115000"/>
              </a:lnSpc>
              <a:spcBef>
                <a:spcPts val="0"/>
              </a:spcBef>
              <a:spcAft>
                <a:spcPts val="0"/>
              </a:spcAft>
              <a:buClr>
                <a:schemeClr val="dk1"/>
              </a:buClr>
              <a:buSzPts val="1300"/>
              <a:buChar char="-"/>
            </a:pPr>
            <a:r>
              <a:rPr lang="en-US" sz="1300"/>
              <a:t>Approximate method to obtain locally optimal solution to a relaxed version of the problem is used:</a:t>
            </a:r>
            <a:endParaRPr sz="1300"/>
          </a:p>
          <a:p>
            <a:pPr indent="-311150" lvl="3" marL="1828800" rtl="0" algn="l">
              <a:lnSpc>
                <a:spcPct val="115000"/>
              </a:lnSpc>
              <a:spcBef>
                <a:spcPts val="0"/>
              </a:spcBef>
              <a:spcAft>
                <a:spcPts val="0"/>
              </a:spcAft>
              <a:buClr>
                <a:schemeClr val="dk1"/>
              </a:buClr>
              <a:buSzPts val="1300"/>
              <a:buChar char="-"/>
            </a:pPr>
            <a:r>
              <a:rPr lang="en-US" sz="1300"/>
              <a:t>FAQ:</a:t>
            </a:r>
            <a:endParaRPr sz="1300"/>
          </a:p>
          <a:p>
            <a:pPr indent="-311150" lvl="4" marL="2286000" rtl="0" algn="l">
              <a:lnSpc>
                <a:spcPct val="115000"/>
              </a:lnSpc>
              <a:spcBef>
                <a:spcPts val="0"/>
              </a:spcBef>
              <a:spcAft>
                <a:spcPts val="0"/>
              </a:spcAft>
              <a:buClr>
                <a:schemeClr val="dk1"/>
              </a:buClr>
              <a:buSzPts val="1300"/>
              <a:buChar char="-"/>
            </a:pPr>
            <a:r>
              <a:rPr lang="en-US" sz="1300"/>
              <a:t>O(n^3)</a:t>
            </a:r>
            <a:endParaRPr sz="1300"/>
          </a:p>
          <a:p>
            <a:pPr indent="-311150" lvl="4" marL="2286000" rtl="0" algn="l">
              <a:lnSpc>
                <a:spcPct val="115000"/>
              </a:lnSpc>
              <a:spcBef>
                <a:spcPts val="0"/>
              </a:spcBef>
              <a:spcAft>
                <a:spcPts val="0"/>
              </a:spcAft>
              <a:buClr>
                <a:schemeClr val="dk1"/>
              </a:buClr>
              <a:buSzPts val="1300"/>
              <a:buChar char="-"/>
            </a:pPr>
            <a:r>
              <a:rPr lang="en-US" sz="1300"/>
              <a:t>Relaxes the constraint set P to the set of doubly stochastic matrices denoted as D </a:t>
            </a:r>
            <a:endParaRPr sz="1300"/>
          </a:p>
          <a:p>
            <a:pPr indent="-311150" lvl="4" marL="2286000" rtl="0" algn="l">
              <a:lnSpc>
                <a:spcPct val="115000"/>
              </a:lnSpc>
              <a:spcBef>
                <a:spcPts val="0"/>
              </a:spcBef>
              <a:spcAft>
                <a:spcPts val="0"/>
              </a:spcAft>
              <a:buClr>
                <a:schemeClr val="dk1"/>
              </a:buClr>
              <a:buSzPts val="1300"/>
              <a:buChar char="-"/>
            </a:pPr>
            <a:r>
              <a:rPr lang="en-US" sz="1300"/>
              <a:t>non-negative, rows and columns add to 1.</a:t>
            </a:r>
            <a:endParaRPr sz="1300"/>
          </a:p>
          <a:p>
            <a:pPr indent="-311150" lvl="4" marL="2286000" rtl="0" algn="l">
              <a:lnSpc>
                <a:spcPct val="115000"/>
              </a:lnSpc>
              <a:spcBef>
                <a:spcPts val="0"/>
              </a:spcBef>
              <a:spcAft>
                <a:spcPts val="0"/>
              </a:spcAft>
              <a:buClr>
                <a:schemeClr val="dk1"/>
              </a:buClr>
              <a:buSzPts val="1300"/>
              <a:buChar char="-"/>
            </a:pPr>
            <a:r>
              <a:rPr lang="en-US" sz="1300"/>
              <a:t>continuous optimization routine </a:t>
            </a:r>
            <a:endParaRPr sz="1300"/>
          </a:p>
          <a:p>
            <a:pPr indent="-311150" lvl="4" marL="2286000" rtl="0" algn="l">
              <a:lnSpc>
                <a:spcPct val="115000"/>
              </a:lnSpc>
              <a:spcBef>
                <a:spcPts val="0"/>
              </a:spcBef>
              <a:spcAft>
                <a:spcPts val="0"/>
              </a:spcAft>
              <a:buClr>
                <a:schemeClr val="dk1"/>
              </a:buClr>
              <a:buSzPts val="1300"/>
              <a:buChar char="-"/>
            </a:pPr>
            <a:r>
              <a:rPr lang="en-US" sz="1300"/>
              <a:t>final solution is projected to the closest point in P</a:t>
            </a:r>
            <a:endParaRPr sz="1300"/>
          </a:p>
          <a:p>
            <a:pPr indent="-311150" lvl="4" marL="2286000" rtl="0" algn="l">
              <a:lnSpc>
                <a:spcPct val="115000"/>
              </a:lnSpc>
              <a:spcBef>
                <a:spcPts val="0"/>
              </a:spcBef>
              <a:spcAft>
                <a:spcPts val="0"/>
              </a:spcAft>
              <a:buClr>
                <a:schemeClr val="dk1"/>
              </a:buClr>
              <a:buSzPts val="1300"/>
              <a:buChar char="-"/>
            </a:pPr>
            <a:r>
              <a:rPr lang="en-US" sz="1300"/>
              <a:t>Step-by-Step</a:t>
            </a:r>
            <a:endParaRPr sz="1300"/>
          </a:p>
          <a:p>
            <a:pPr indent="-311150" lvl="5" marL="2743200" rtl="0" algn="l">
              <a:lnSpc>
                <a:spcPct val="115000"/>
              </a:lnSpc>
              <a:spcBef>
                <a:spcPts val="0"/>
              </a:spcBef>
              <a:spcAft>
                <a:spcPts val="0"/>
              </a:spcAft>
              <a:buClr>
                <a:schemeClr val="dk1"/>
              </a:buClr>
              <a:buSzPts val="1300"/>
              <a:buChar char="-"/>
            </a:pPr>
            <a:r>
              <a:rPr lang="en-US" sz="1300"/>
              <a:t>scipy and scipy.optimize</a:t>
            </a:r>
            <a:endParaRPr sz="1300"/>
          </a:p>
          <a:p>
            <a:pPr indent="-311150" lvl="5" marL="2743200" rtl="0" algn="l">
              <a:lnSpc>
                <a:spcPct val="115000"/>
              </a:lnSpc>
              <a:spcBef>
                <a:spcPts val="0"/>
              </a:spcBef>
              <a:spcAft>
                <a:spcPts val="0"/>
              </a:spcAft>
              <a:buClr>
                <a:schemeClr val="dk1"/>
              </a:buClr>
              <a:buSzPts val="1300"/>
              <a:buChar char="-"/>
            </a:pPr>
            <a:r>
              <a:rPr lang="en-US" sz="1300"/>
              <a:t>Initialize Permutation matrix: P = np.ones((self.N, self.N)) / self.N </a:t>
            </a:r>
            <a:endParaRPr sz="1300"/>
          </a:p>
          <a:p>
            <a:pPr indent="-311150" lvl="5" marL="2743200" rtl="0" algn="l">
              <a:lnSpc>
                <a:spcPct val="115000"/>
              </a:lnSpc>
              <a:spcBef>
                <a:spcPts val="0"/>
              </a:spcBef>
              <a:spcAft>
                <a:spcPts val="0"/>
              </a:spcAft>
              <a:buClr>
                <a:schemeClr val="dk1"/>
              </a:buClr>
              <a:buSzPts val="1300"/>
              <a:buChar char="-"/>
            </a:pPr>
            <a:r>
              <a:rPr lang="en-US" sz="1300"/>
              <a:t>While Loop: </a:t>
            </a:r>
            <a:endParaRPr sz="1300"/>
          </a:p>
          <a:p>
            <a:pPr indent="-311150" lvl="6" marL="3200400" rtl="0" algn="l">
              <a:lnSpc>
                <a:spcPct val="115000"/>
              </a:lnSpc>
              <a:spcBef>
                <a:spcPts val="0"/>
              </a:spcBef>
              <a:spcAft>
                <a:spcPts val="0"/>
              </a:spcAft>
              <a:buClr>
                <a:schemeClr val="dk1"/>
              </a:buClr>
              <a:buSzPts val="1300"/>
              <a:buChar char="-"/>
            </a:pPr>
            <a:r>
              <a:rPr lang="en-US" sz="1300"/>
              <a:t>Gradient with respect to current solution </a:t>
            </a:r>
            <a:endParaRPr sz="1300"/>
          </a:p>
          <a:p>
            <a:pPr indent="-311150" lvl="6" marL="3200400" rtl="0" algn="l">
              <a:lnSpc>
                <a:spcPct val="115000"/>
              </a:lnSpc>
              <a:spcBef>
                <a:spcPts val="0"/>
              </a:spcBef>
              <a:spcAft>
                <a:spcPts val="0"/>
              </a:spcAft>
              <a:buClr>
                <a:schemeClr val="dk1"/>
              </a:buClr>
              <a:buSzPts val="1300"/>
              <a:buChar char="-"/>
            </a:pPr>
            <a:r>
              <a:rPr lang="en-US" sz="1300"/>
              <a:t>Q Direction that minimizes the gradient, and alpha step size to minimize gradient =&gt; steepest descent of objective </a:t>
            </a:r>
            <a:endParaRPr sz="1300"/>
          </a:p>
          <a:p>
            <a:pPr indent="-311150" lvl="7" marL="3657600" rtl="0" algn="l">
              <a:lnSpc>
                <a:spcPct val="115000"/>
              </a:lnSpc>
              <a:spcBef>
                <a:spcPts val="0"/>
              </a:spcBef>
              <a:spcAft>
                <a:spcPts val="0"/>
              </a:spcAft>
              <a:buClr>
                <a:schemeClr val="dk1"/>
              </a:buClr>
              <a:buSzPts val="1300"/>
              <a:buChar char="-"/>
            </a:pPr>
            <a:r>
              <a:rPr lang="en-US" sz="1300"/>
              <a:t>both done with `linear_sum_assignment` and `minimize_scalar` </a:t>
            </a:r>
            <a:endParaRPr sz="1300"/>
          </a:p>
          <a:p>
            <a:pPr indent="-311150" lvl="6" marL="3200400" rtl="0" algn="l">
              <a:lnSpc>
                <a:spcPct val="115000"/>
              </a:lnSpc>
              <a:spcBef>
                <a:spcPts val="0"/>
              </a:spcBef>
              <a:spcAft>
                <a:spcPts val="0"/>
              </a:spcAft>
              <a:buClr>
                <a:schemeClr val="dk1"/>
              </a:buClr>
              <a:buSzPts val="1300"/>
              <a:buChar char="-"/>
            </a:pPr>
            <a:r>
              <a:rPr lang="en-US" sz="1300"/>
              <a:t>Update Solution </a:t>
            </a:r>
            <a:endParaRPr sz="1300"/>
          </a:p>
          <a:p>
            <a:pPr indent="-311150" lvl="6" marL="3200400" rtl="0" algn="l">
              <a:lnSpc>
                <a:spcPct val="115000"/>
              </a:lnSpc>
              <a:spcBef>
                <a:spcPts val="0"/>
              </a:spcBef>
              <a:spcAft>
                <a:spcPts val="0"/>
              </a:spcAft>
              <a:buClr>
                <a:schemeClr val="dk1"/>
              </a:buClr>
              <a:buSzPts val="1300"/>
              <a:buChar char="-"/>
            </a:pPr>
            <a:r>
              <a:rPr lang="en-US" sz="1300"/>
              <a:t>If Current Solution has changed (Frobenius norm) beyond a threshold `epsilon`, stop </a:t>
            </a:r>
            <a:endParaRPr sz="1300"/>
          </a:p>
          <a:p>
            <a:pPr indent="-311150" lvl="7" marL="3657600" rtl="0" algn="l">
              <a:lnSpc>
                <a:spcPct val="115000"/>
              </a:lnSpc>
              <a:spcBef>
                <a:spcPts val="0"/>
              </a:spcBef>
              <a:spcAft>
                <a:spcPts val="0"/>
              </a:spcAft>
              <a:buClr>
                <a:schemeClr val="dk1"/>
              </a:buClr>
              <a:buSzPts val="1300"/>
              <a:buChar char="-"/>
            </a:pPr>
            <a:r>
              <a:rPr lang="en-US" sz="1300"/>
              <a:t>Frobenius norm is a way to establish the magnitude of the change between two matrices </a:t>
            </a:r>
            <a:endParaRPr sz="1300"/>
          </a:p>
          <a:p>
            <a:pPr indent="-311150" lvl="7" marL="3657600" rtl="0" algn="l">
              <a:lnSpc>
                <a:spcPct val="115000"/>
              </a:lnSpc>
              <a:spcBef>
                <a:spcPts val="0"/>
              </a:spcBef>
              <a:spcAft>
                <a:spcPts val="0"/>
              </a:spcAft>
              <a:buClr>
                <a:schemeClr val="dk1"/>
              </a:buClr>
              <a:buSzPts val="1300"/>
              <a:buChar char="-"/>
            </a:pPr>
            <a:r>
              <a:rPr lang="en-US" sz="1300"/>
              <a:t>if a change is smaller than a given threshold, we have likely found a local optimum</a:t>
            </a:r>
            <a:endParaRPr sz="1300"/>
          </a:p>
          <a:p>
            <a:pPr indent="-311150" lvl="6" marL="3200400" rtl="0" algn="l">
              <a:lnSpc>
                <a:spcPct val="115000"/>
              </a:lnSpc>
              <a:spcBef>
                <a:spcPts val="0"/>
              </a:spcBef>
              <a:spcAft>
                <a:spcPts val="0"/>
              </a:spcAft>
              <a:buClr>
                <a:schemeClr val="dk1"/>
              </a:buClr>
              <a:buSzPts val="1300"/>
              <a:buChar char="-"/>
            </a:pPr>
            <a:r>
              <a:rPr lang="en-US" sz="1300"/>
              <a:t>If max iterations ran, stop</a:t>
            </a:r>
            <a:endParaRPr sz="1300"/>
          </a:p>
          <a:p>
            <a:pPr indent="-311150" lvl="4" marL="2286000" rtl="0" algn="l">
              <a:lnSpc>
                <a:spcPct val="115000"/>
              </a:lnSpc>
              <a:spcBef>
                <a:spcPts val="0"/>
              </a:spcBef>
              <a:spcAft>
                <a:spcPts val="0"/>
              </a:spcAft>
              <a:buClr>
                <a:schemeClr val="dk1"/>
              </a:buClr>
              <a:buSzPts val="1300"/>
              <a:buChar char="-"/>
            </a:pPr>
            <a:r>
              <a:t/>
            </a:r>
            <a:endParaRPr sz="1300"/>
          </a:p>
          <a:p>
            <a:pPr indent="-311150" lvl="2" marL="1371600" rtl="0" algn="l">
              <a:lnSpc>
                <a:spcPct val="115000"/>
              </a:lnSpc>
              <a:spcBef>
                <a:spcPts val="0"/>
              </a:spcBef>
              <a:spcAft>
                <a:spcPts val="0"/>
              </a:spcAft>
              <a:buClr>
                <a:schemeClr val="dk1"/>
              </a:buClr>
              <a:buSzPts val="1300"/>
              <a:buChar char="-"/>
            </a:pPr>
            <a:r>
              <a:rPr lang="en-US" sz="1300"/>
              <a:t>Input: </a:t>
            </a:r>
            <a:endParaRPr sz="1300"/>
          </a:p>
          <a:p>
            <a:pPr indent="-311150" lvl="3" marL="1828800" rtl="0" algn="l">
              <a:lnSpc>
                <a:spcPct val="115000"/>
              </a:lnSpc>
              <a:spcBef>
                <a:spcPts val="0"/>
              </a:spcBef>
              <a:spcAft>
                <a:spcPts val="0"/>
              </a:spcAft>
              <a:buClr>
                <a:schemeClr val="dk1"/>
              </a:buClr>
              <a:buSzPts val="1300"/>
              <a:buChar char="-"/>
            </a:pPr>
            <a:r>
              <a:rPr lang="en-US" sz="1300"/>
              <a:t>Accurate OWD Measurements Matrix: </a:t>
            </a:r>
            <a:endParaRPr sz="1300"/>
          </a:p>
          <a:p>
            <a:pPr indent="-311150" lvl="4" marL="2286000" rtl="0" algn="l">
              <a:lnSpc>
                <a:spcPct val="115000"/>
              </a:lnSpc>
              <a:spcBef>
                <a:spcPts val="0"/>
              </a:spcBef>
              <a:spcAft>
                <a:spcPts val="0"/>
              </a:spcAft>
              <a:buClr>
                <a:schemeClr val="dk1"/>
              </a:buClr>
              <a:buSzPts val="1300"/>
              <a:buChar char="-"/>
            </a:pPr>
            <a:r>
              <a:rPr lang="en-US" sz="1300"/>
              <a:t>NxN</a:t>
            </a:r>
            <a:endParaRPr sz="1300"/>
          </a:p>
          <a:p>
            <a:pPr indent="-311150" lvl="4" marL="2286000" rtl="0" algn="l">
              <a:lnSpc>
                <a:spcPct val="115000"/>
              </a:lnSpc>
              <a:spcBef>
                <a:spcPts val="0"/>
              </a:spcBef>
              <a:spcAft>
                <a:spcPts val="0"/>
              </a:spcAft>
              <a:buClr>
                <a:schemeClr val="dk1"/>
              </a:buClr>
              <a:buSzPts val="1300"/>
              <a:buChar char="-"/>
            </a:pPr>
            <a:r>
              <a:rPr lang="en-US" sz="1300"/>
              <a:t>packets timestamped when sent</a:t>
            </a:r>
            <a:endParaRPr sz="1300"/>
          </a:p>
          <a:p>
            <a:pPr indent="-311150" lvl="4" marL="2286000" rtl="0" algn="l">
              <a:lnSpc>
                <a:spcPct val="115000"/>
              </a:lnSpc>
              <a:spcBef>
                <a:spcPts val="0"/>
              </a:spcBef>
              <a:spcAft>
                <a:spcPts val="0"/>
              </a:spcAft>
              <a:buClr>
                <a:schemeClr val="dk1"/>
              </a:buClr>
              <a:buSzPts val="1300"/>
              <a:buChar char="-"/>
            </a:pPr>
            <a:r>
              <a:rPr lang="en-US" sz="1300"/>
              <a:t>Median Delay </a:t>
            </a:r>
            <a:endParaRPr sz="1300"/>
          </a:p>
          <a:p>
            <a:pPr indent="-311150" lvl="4" marL="2286000" rtl="0" algn="l">
              <a:lnSpc>
                <a:spcPct val="115000"/>
              </a:lnSpc>
              <a:spcBef>
                <a:spcPts val="0"/>
              </a:spcBef>
              <a:spcAft>
                <a:spcPts val="0"/>
              </a:spcAft>
              <a:buClr>
                <a:schemeClr val="dk1"/>
              </a:buClr>
              <a:buSzPts val="1300"/>
              <a:buChar char="-"/>
            </a:pPr>
            <a:r>
              <a:rPr lang="en-US" sz="1300"/>
              <a:t>44Byte UDP Packets</a:t>
            </a:r>
            <a:endParaRPr sz="1300"/>
          </a:p>
          <a:p>
            <a:pPr indent="-311150" lvl="3" marL="1828800" rtl="0" algn="l">
              <a:lnSpc>
                <a:spcPct val="115000"/>
              </a:lnSpc>
              <a:spcBef>
                <a:spcPts val="0"/>
              </a:spcBef>
              <a:spcAft>
                <a:spcPts val="0"/>
              </a:spcAft>
              <a:buClr>
                <a:schemeClr val="dk1"/>
              </a:buClr>
              <a:buSzPts val="1300"/>
              <a:buChar char="-"/>
            </a:pPr>
            <a:r>
              <a:rPr lang="en-US" sz="1300"/>
              <a:t>Communication/Load Pattern/Matrix (Application Traffic Pattern)</a:t>
            </a:r>
            <a:endParaRPr sz="1300"/>
          </a:p>
          <a:p>
            <a:pPr indent="-311150" lvl="4" marL="2286000" rtl="0" algn="l">
              <a:lnSpc>
                <a:spcPct val="115000"/>
              </a:lnSpc>
              <a:spcBef>
                <a:spcPts val="0"/>
              </a:spcBef>
              <a:spcAft>
                <a:spcPts val="0"/>
              </a:spcAft>
              <a:buClr>
                <a:schemeClr val="dk1"/>
              </a:buClr>
              <a:buSzPts val="1300"/>
              <a:buChar char="-"/>
            </a:pPr>
            <a:r>
              <a:rPr lang="en-US" sz="1300"/>
              <a:t>LxL</a:t>
            </a:r>
            <a:endParaRPr sz="1300"/>
          </a:p>
          <a:p>
            <a:pPr indent="-311150" lvl="4" marL="2286000" rtl="0" algn="l">
              <a:lnSpc>
                <a:spcPct val="115000"/>
              </a:lnSpc>
              <a:spcBef>
                <a:spcPts val="0"/>
              </a:spcBef>
              <a:spcAft>
                <a:spcPts val="0"/>
              </a:spcAft>
              <a:buClr>
                <a:schemeClr val="dk1"/>
              </a:buClr>
              <a:buSzPts val="1300"/>
              <a:buChar char="-"/>
            </a:pPr>
            <a:r>
              <a:rPr lang="en-US" sz="1300"/>
              <a:t>captures the normalized number of requests made by node k to node l per unit of time. </a:t>
            </a:r>
            <a:endParaRPr sz="1300"/>
          </a:p>
          <a:p>
            <a:pPr indent="-311150" lvl="4" marL="2286000" rtl="0" algn="l">
              <a:lnSpc>
                <a:spcPct val="115000"/>
              </a:lnSpc>
              <a:spcBef>
                <a:spcPts val="0"/>
              </a:spcBef>
              <a:spcAft>
                <a:spcPts val="0"/>
              </a:spcAft>
              <a:buClr>
                <a:schemeClr val="dk1"/>
              </a:buClr>
              <a:buSzPts val="1300"/>
              <a:buChar char="-"/>
            </a:pPr>
            <a:r>
              <a:rPr lang="en-US" sz="1300"/>
              <a:t>padded with zeros to be NxN</a:t>
            </a:r>
            <a:endParaRPr sz="1300"/>
          </a:p>
          <a:p>
            <a:pPr indent="-311150" lvl="2" marL="1371600" rtl="0" algn="l">
              <a:lnSpc>
                <a:spcPct val="115000"/>
              </a:lnSpc>
              <a:spcBef>
                <a:spcPts val="0"/>
              </a:spcBef>
              <a:spcAft>
                <a:spcPts val="0"/>
              </a:spcAft>
              <a:buClr>
                <a:schemeClr val="dk1"/>
              </a:buClr>
              <a:buSzPts val="1300"/>
              <a:buChar char="-"/>
            </a:pPr>
            <a:r>
              <a:rPr lang="en-US" sz="1300"/>
              <a:t>Goal:</a:t>
            </a:r>
            <a:endParaRPr sz="1300"/>
          </a:p>
          <a:p>
            <a:pPr indent="-311150" lvl="3" marL="1828800" rtl="0" algn="l">
              <a:lnSpc>
                <a:spcPct val="115000"/>
              </a:lnSpc>
              <a:spcBef>
                <a:spcPts val="0"/>
              </a:spcBef>
              <a:spcAft>
                <a:spcPts val="0"/>
              </a:spcAft>
              <a:buClr>
                <a:srgbClr val="595959"/>
              </a:buClr>
              <a:buSzPts val="1300"/>
              <a:buChar char="-"/>
            </a:pPr>
            <a:r>
              <a:rPr lang="en-US" sz="1300"/>
              <a:t>D = ∑</a:t>
            </a:r>
            <a:r>
              <a:rPr baseline="30000" lang="en-US" sz="1300"/>
              <a:t>L</a:t>
            </a:r>
            <a:r>
              <a:rPr baseline="-25000" lang="en-US" sz="1300"/>
              <a:t>i,j=1</a:t>
            </a:r>
            <a:r>
              <a:rPr lang="en-US" sz="1300"/>
              <a:t>λ</a:t>
            </a:r>
            <a:r>
              <a:rPr baseline="-25000" lang="en-US" sz="1300"/>
              <a:t>ij</a:t>
            </a:r>
            <a:r>
              <a:rPr lang="en-US" sz="1300"/>
              <a:t>d</a:t>
            </a:r>
            <a:r>
              <a:rPr baseline="-25000" lang="en-US" sz="1300"/>
              <a:t>ij</a:t>
            </a:r>
            <a:r>
              <a:rPr lang="en-US" sz="1300"/>
              <a:t>  </a:t>
            </a:r>
            <a:endParaRPr sz="1300"/>
          </a:p>
          <a:p>
            <a:pPr indent="-311150" lvl="4" marL="2286000" rtl="0" algn="l">
              <a:lnSpc>
                <a:spcPct val="115000"/>
              </a:lnSpc>
              <a:spcBef>
                <a:spcPts val="0"/>
              </a:spcBef>
              <a:spcAft>
                <a:spcPts val="0"/>
              </a:spcAft>
              <a:buClr>
                <a:srgbClr val="595959"/>
              </a:buClr>
              <a:buSzPts val="1300"/>
              <a:buChar char="-"/>
            </a:pPr>
            <a:r>
              <a:rPr lang="en-US" sz="1300"/>
              <a:t>HADAMARD PRODUCT OF OWD x LOAD</a:t>
            </a:r>
            <a:endParaRPr sz="1300"/>
          </a:p>
          <a:p>
            <a:pPr indent="-311150" lvl="4" marL="2286000" rtl="0" algn="l">
              <a:lnSpc>
                <a:spcPct val="115000"/>
              </a:lnSpc>
              <a:spcBef>
                <a:spcPts val="0"/>
              </a:spcBef>
              <a:spcAft>
                <a:spcPts val="0"/>
              </a:spcAft>
              <a:buClr>
                <a:schemeClr val="dk1"/>
              </a:buClr>
              <a:buSzPts val="1300"/>
              <a:buChar char="-"/>
            </a:pPr>
            <a:r>
              <a:rPr lang="en-US" sz="1300"/>
              <a:t>captures total distance traversed by the requests of the application per unit of time</a:t>
            </a:r>
            <a:endParaRPr sz="1300"/>
          </a:p>
          <a:p>
            <a:pPr indent="-311150" lvl="4" marL="2286000" rtl="0" algn="l">
              <a:lnSpc>
                <a:spcPct val="115000"/>
              </a:lnSpc>
              <a:spcBef>
                <a:spcPts val="0"/>
              </a:spcBef>
              <a:spcAft>
                <a:spcPts val="0"/>
              </a:spcAft>
              <a:buClr>
                <a:schemeClr val="dk1"/>
              </a:buClr>
              <a:buSzPts val="1300"/>
              <a:buChar char="-"/>
            </a:pPr>
            <a:r>
              <a:rPr lang="en-US" sz="1300"/>
              <a:t>Mathematical Representation of the total time or more precisely “in-network” time it takes for requests to flow through the distributed application. </a:t>
            </a:r>
            <a:endParaRPr sz="1300"/>
          </a:p>
          <a:p>
            <a:pPr indent="-311150" lvl="3" marL="1828800" rtl="0" algn="l">
              <a:lnSpc>
                <a:spcPct val="115000"/>
              </a:lnSpc>
              <a:spcBef>
                <a:spcPts val="0"/>
              </a:spcBef>
              <a:spcAft>
                <a:spcPts val="0"/>
              </a:spcAft>
              <a:buClr>
                <a:srgbClr val="595959"/>
              </a:buClr>
              <a:buSzPts val="1300"/>
              <a:buChar char="-"/>
            </a:pPr>
            <a:r>
              <a:rPr lang="en-US" sz="1300"/>
              <a:t>Minimize: D(P) = trace(𝚲PΔ</a:t>
            </a:r>
            <a:r>
              <a:rPr baseline="30000" lang="en-US" sz="1300"/>
              <a:t>T</a:t>
            </a:r>
            <a:r>
              <a:rPr lang="en-US" sz="1300"/>
              <a:t>P</a:t>
            </a:r>
            <a:r>
              <a:rPr baseline="30000" lang="en-US" sz="1300"/>
              <a:t>T</a:t>
            </a:r>
            <a:r>
              <a:rPr lang="en-US" sz="1300"/>
              <a:t>)</a:t>
            </a:r>
            <a:endParaRPr sz="1300"/>
          </a:p>
          <a:p>
            <a:pPr indent="-311150" lvl="4" marL="2286000" rtl="0" algn="l">
              <a:lnSpc>
                <a:spcPct val="115000"/>
              </a:lnSpc>
              <a:spcBef>
                <a:spcPts val="0"/>
              </a:spcBef>
              <a:spcAft>
                <a:spcPts val="0"/>
              </a:spcAft>
              <a:buClr>
                <a:schemeClr val="dk1"/>
              </a:buClr>
              <a:buSzPts val="1300"/>
              <a:buChar char="-"/>
            </a:pPr>
            <a:r>
              <a:rPr lang="en-US" sz="1300"/>
              <a:t>P is the set of all possible permutation matrices</a:t>
            </a:r>
            <a:endParaRPr sz="1300"/>
          </a:p>
          <a:p>
            <a:pPr indent="-311150" lvl="4" marL="2286000" rtl="0" algn="l">
              <a:lnSpc>
                <a:spcPct val="115000"/>
              </a:lnSpc>
              <a:spcBef>
                <a:spcPts val="0"/>
              </a:spcBef>
              <a:spcAft>
                <a:spcPts val="0"/>
              </a:spcAft>
              <a:buClr>
                <a:schemeClr val="dk1"/>
              </a:buClr>
              <a:buSzPts val="1300"/>
              <a:buChar char="-"/>
            </a:pPr>
            <a:r>
              <a:rPr lang="en-US" sz="1300"/>
              <a:t>trace: the sum of diagonal elements</a:t>
            </a:r>
            <a:endParaRPr sz="1300"/>
          </a:p>
          <a:p>
            <a:pPr indent="-311150" lvl="4" marL="2286000" rtl="0" algn="l">
              <a:lnSpc>
                <a:spcPct val="115000"/>
              </a:lnSpc>
              <a:spcBef>
                <a:spcPts val="0"/>
              </a:spcBef>
              <a:spcAft>
                <a:spcPts val="0"/>
              </a:spcAft>
              <a:buClr>
                <a:schemeClr val="dk1"/>
              </a:buClr>
              <a:buSzPts val="1300"/>
              <a:buChar char="-"/>
            </a:pPr>
            <a:r>
              <a:rPr lang="en-US" sz="1300"/>
              <a:t>trace of hadamard product with permutation set: </a:t>
            </a:r>
            <a:endParaRPr sz="1300"/>
          </a:p>
          <a:p>
            <a:pPr indent="-311150" lvl="5" marL="2743200" rtl="0" algn="l">
              <a:lnSpc>
                <a:spcPct val="115000"/>
              </a:lnSpc>
              <a:spcBef>
                <a:spcPts val="0"/>
              </a:spcBef>
              <a:spcAft>
                <a:spcPts val="0"/>
              </a:spcAft>
              <a:buClr>
                <a:schemeClr val="dk1"/>
              </a:buClr>
              <a:buSzPts val="1300"/>
              <a:buChar char="-"/>
            </a:pPr>
            <a:r>
              <a:rPr lang="en-US" sz="1300"/>
              <a:t>represents “in-network time” of requests for this assignment of service nodes to VMs</a:t>
            </a:r>
            <a:endParaRPr sz="1300"/>
          </a:p>
          <a:p>
            <a:pPr indent="-311150" lvl="5" marL="2743200" rtl="0" algn="l">
              <a:lnSpc>
                <a:spcPct val="115000"/>
              </a:lnSpc>
              <a:spcBef>
                <a:spcPts val="0"/>
              </a:spcBef>
              <a:spcAft>
                <a:spcPts val="0"/>
              </a:spcAft>
              <a:buClr>
                <a:schemeClr val="dk1"/>
              </a:buClr>
              <a:buSzPts val="1300"/>
              <a:buChar char="-"/>
            </a:pPr>
            <a:r>
              <a:rPr lang="en-US" sz="1300"/>
              <a:t>summing up only elements where i=j, representing the product of load and delay for requests that start and end at the same VM.</a:t>
            </a:r>
            <a:endParaRPr sz="1300"/>
          </a:p>
          <a:p>
            <a:pPr indent="-311150" lvl="5" marL="2743200" rtl="0" algn="l">
              <a:lnSpc>
                <a:spcPct val="115000"/>
              </a:lnSpc>
              <a:spcBef>
                <a:spcPts val="0"/>
              </a:spcBef>
              <a:spcAft>
                <a:spcPts val="0"/>
              </a:spcAft>
              <a:buClr>
                <a:schemeClr val="dk1"/>
              </a:buClr>
              <a:buSzPts val="1300"/>
              <a:buChar char="-"/>
            </a:pPr>
            <a:r>
              <a:rPr lang="en-US" sz="1300"/>
              <a:t>aims to find the VM assignment that minimizes the total “in-network” time for self-communicating requests?</a:t>
            </a:r>
            <a:endParaRPr sz="1300"/>
          </a:p>
          <a:p>
            <a:pPr indent="-311150" lvl="5" marL="2743200" rtl="0" algn="l">
              <a:lnSpc>
                <a:spcPct val="115000"/>
              </a:lnSpc>
              <a:spcBef>
                <a:spcPts val="0"/>
              </a:spcBef>
              <a:spcAft>
                <a:spcPts val="0"/>
              </a:spcAft>
              <a:buClr>
                <a:schemeClr val="dk1"/>
              </a:buClr>
              <a:buSzPts val="1300"/>
              <a:buChar char="-"/>
            </a:pPr>
            <a:r>
              <a:rPr lang="en-US" sz="1300"/>
              <a:t>the diagonal is important because LemonDrop is primarily concerned with optimizing delays experienced by requests that start and stay within same VM?</a:t>
            </a:r>
            <a:endParaRPr sz="1300"/>
          </a:p>
          <a:p>
            <a:pPr indent="-311150" lvl="5" marL="2743200" rtl="0" algn="l">
              <a:lnSpc>
                <a:spcPct val="115000"/>
              </a:lnSpc>
              <a:spcBef>
                <a:spcPts val="0"/>
              </a:spcBef>
              <a:spcAft>
                <a:spcPts val="0"/>
              </a:spcAft>
              <a:buClr>
                <a:schemeClr val="dk1"/>
              </a:buClr>
              <a:buSzPts val="1300"/>
              <a:buChar char="-"/>
            </a:pPr>
            <a:r>
              <a:rPr lang="en-US" sz="1300"/>
              <a:t>these are requests that are directly affected by VM performance.</a:t>
            </a:r>
            <a:endParaRPr sz="1300"/>
          </a:p>
          <a:p>
            <a:pPr indent="-311150" lvl="4" marL="2286000" rtl="0" algn="l">
              <a:lnSpc>
                <a:spcPct val="115000"/>
              </a:lnSpc>
              <a:spcBef>
                <a:spcPts val="0"/>
              </a:spcBef>
              <a:spcAft>
                <a:spcPts val="0"/>
              </a:spcAft>
              <a:buClr>
                <a:schemeClr val="dk1"/>
              </a:buClr>
              <a:buSzPts val="1300"/>
              <a:buChar char="-"/>
            </a:pPr>
            <a:r>
              <a:rPr lang="en-US" sz="1300"/>
              <a:t>𝚲xP: </a:t>
            </a:r>
            <a:endParaRPr sz="1300"/>
          </a:p>
          <a:p>
            <a:pPr indent="-311150" lvl="5" marL="2743200" rtl="0" algn="l">
              <a:lnSpc>
                <a:spcPct val="115000"/>
              </a:lnSpc>
              <a:spcBef>
                <a:spcPts val="0"/>
              </a:spcBef>
              <a:spcAft>
                <a:spcPts val="0"/>
              </a:spcAft>
              <a:buClr>
                <a:schemeClr val="dk1"/>
              </a:buClr>
              <a:buSzPts val="1300"/>
              <a:buChar char="-"/>
            </a:pPr>
            <a:r>
              <a:rPr lang="en-US" sz="1300"/>
              <a:t>multiplies the LOAD matrix by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rearranges the rows of the LOAD matrix according to the assignment of service nodes to VMs </a:t>
            </a:r>
            <a:endParaRPr sz="1300"/>
          </a:p>
          <a:p>
            <a:pPr indent="-311150" lvl="5" marL="2743200" rtl="0" algn="l">
              <a:lnSpc>
                <a:spcPct val="115000"/>
              </a:lnSpc>
              <a:spcBef>
                <a:spcPts val="0"/>
              </a:spcBef>
              <a:spcAft>
                <a:spcPts val="0"/>
              </a:spcAft>
              <a:buClr>
                <a:schemeClr val="dk1"/>
              </a:buClr>
              <a:buSzPts val="1300"/>
              <a:buChar char="-"/>
            </a:pPr>
            <a:r>
              <a:rPr lang="en-US" sz="1300"/>
              <a:t>resulting matrix represents the LOAD between VMs after the assignment </a:t>
            </a:r>
            <a:endParaRPr sz="1300"/>
          </a:p>
          <a:p>
            <a:pPr indent="-311150" lvl="4" marL="2286000" rtl="0" algn="l">
              <a:lnSpc>
                <a:spcPct val="115000"/>
              </a:lnSpc>
              <a:spcBef>
                <a:spcPts val="0"/>
              </a:spcBef>
              <a:spcAft>
                <a:spcPts val="0"/>
              </a:spcAft>
              <a:buClr>
                <a:schemeClr val="dk1"/>
              </a:buClr>
              <a:buSzPts val="1300"/>
              <a:buChar char="-"/>
            </a:pPr>
            <a:r>
              <a:rPr lang="en-US" sz="1300"/>
              <a:t>(𝚲xP) x Δ</a:t>
            </a:r>
            <a:r>
              <a:rPr baseline="30000" lang="en-US" sz="1300"/>
              <a:t>T </a:t>
            </a:r>
            <a:endParaRPr sz="1300"/>
          </a:p>
          <a:p>
            <a:pPr indent="-311150" lvl="5" marL="2743200" rtl="0" algn="l">
              <a:lnSpc>
                <a:spcPct val="115000"/>
              </a:lnSpc>
              <a:spcBef>
                <a:spcPts val="0"/>
              </a:spcBef>
              <a:spcAft>
                <a:spcPts val="0"/>
              </a:spcAft>
              <a:buClr>
                <a:schemeClr val="dk1"/>
              </a:buClr>
              <a:buSzPts val="1300"/>
              <a:buChar char="-"/>
            </a:pPr>
            <a:r>
              <a:rPr lang="en-US" sz="1300"/>
              <a:t>Multiplies the result by the transpose of the OWD matrix </a:t>
            </a:r>
            <a:endParaRPr sz="1300"/>
          </a:p>
          <a:p>
            <a:pPr indent="-311150" lvl="5" marL="2743200" rtl="0" algn="l">
              <a:lnSpc>
                <a:spcPct val="115000"/>
              </a:lnSpc>
              <a:spcBef>
                <a:spcPts val="0"/>
              </a:spcBef>
              <a:spcAft>
                <a:spcPts val="0"/>
              </a:spcAft>
              <a:buClr>
                <a:schemeClr val="dk1"/>
              </a:buClr>
              <a:buSzPts val="1300"/>
              <a:buChar char="-"/>
            </a:pPr>
            <a:r>
              <a:rPr lang="en-US" sz="1300"/>
              <a:t>calculating the product of load and delay for each pair of VMs </a:t>
            </a:r>
            <a:endParaRPr sz="1300"/>
          </a:p>
          <a:p>
            <a:pPr indent="-311150" lvl="4" marL="2286000" rtl="0" algn="l">
              <a:lnSpc>
                <a:spcPct val="115000"/>
              </a:lnSpc>
              <a:spcBef>
                <a:spcPts val="0"/>
              </a:spcBef>
              <a:spcAft>
                <a:spcPts val="0"/>
              </a:spcAft>
              <a:buClr>
                <a:schemeClr val="dk1"/>
              </a:buClr>
              <a:buSzPts val="1300"/>
              <a:buChar char="-"/>
            </a:pPr>
            <a:r>
              <a:rPr lang="en-US" sz="1300"/>
              <a:t>( (𝚲xP) x Δ</a:t>
            </a:r>
            <a:r>
              <a:rPr baseline="30000" lang="en-US" sz="1300"/>
              <a:t>T </a:t>
            </a:r>
            <a:r>
              <a:rPr lang="en-US" sz="1300"/>
              <a:t>) x P</a:t>
            </a:r>
            <a:r>
              <a:rPr baseline="30000" lang="en-US" sz="1300"/>
              <a:t>T</a:t>
            </a:r>
            <a:endParaRPr sz="1300"/>
          </a:p>
          <a:p>
            <a:pPr indent="-311150" lvl="5" marL="2743200" rtl="0" algn="l">
              <a:lnSpc>
                <a:spcPct val="115000"/>
              </a:lnSpc>
              <a:spcBef>
                <a:spcPts val="0"/>
              </a:spcBef>
              <a:spcAft>
                <a:spcPts val="0"/>
              </a:spcAft>
              <a:buClr>
                <a:schemeClr val="dk1"/>
              </a:buClr>
              <a:buSzPts val="1300"/>
              <a:buChar char="-"/>
            </a:pPr>
            <a:r>
              <a:rPr lang="en-US" sz="1300"/>
              <a:t>Multiplies again by the transpose of the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rearranging columns of the resulting matrix </a:t>
            </a:r>
            <a:endParaRPr sz="1300"/>
          </a:p>
          <a:p>
            <a:pPr indent="-311150" lvl="5" marL="2743200" rtl="0" algn="l">
              <a:lnSpc>
                <a:spcPct val="115000"/>
              </a:lnSpc>
              <a:spcBef>
                <a:spcPts val="0"/>
              </a:spcBef>
              <a:spcAft>
                <a:spcPts val="0"/>
              </a:spcAft>
              <a:buClr>
                <a:schemeClr val="dk1"/>
              </a:buClr>
              <a:buSzPts val="1300"/>
              <a:buChar char="-"/>
            </a:pPr>
            <a:r>
              <a:rPr lang="en-US" sz="1300"/>
              <a:t>aligning the results with the original service node ordering </a:t>
            </a:r>
            <a:endParaRPr sz="1300"/>
          </a:p>
          <a:p>
            <a:pPr indent="-311150" lvl="4" marL="2286000" rtl="0" algn="l">
              <a:lnSpc>
                <a:spcPct val="115000"/>
              </a:lnSpc>
              <a:spcBef>
                <a:spcPts val="0"/>
              </a:spcBef>
              <a:spcAft>
                <a:spcPts val="0"/>
              </a:spcAft>
              <a:buClr>
                <a:schemeClr val="dk1"/>
              </a:buClr>
              <a:buSzPts val="1300"/>
              <a:buChar char="-"/>
            </a:pPr>
            <a:r>
              <a:rPr lang="en-US" sz="1300"/>
              <a:t>trace() </a:t>
            </a:r>
            <a:endParaRPr sz="1300"/>
          </a:p>
          <a:p>
            <a:pPr indent="-311150" lvl="5" marL="2743200" rtl="0" algn="l">
              <a:lnSpc>
                <a:spcPct val="115000"/>
              </a:lnSpc>
              <a:spcBef>
                <a:spcPts val="0"/>
              </a:spcBef>
              <a:spcAft>
                <a:spcPts val="0"/>
              </a:spcAft>
              <a:buClr>
                <a:schemeClr val="dk1"/>
              </a:buClr>
              <a:buSzPts val="1300"/>
              <a:buChar char="-"/>
            </a:pPr>
            <a:r>
              <a:rPr lang="en-US" sz="1300"/>
              <a:t>sums up diagonal elements, representing the in-network time for requests that start and end at the same VM</a:t>
            </a:r>
            <a:endParaRPr sz="1300"/>
          </a:p>
          <a:p>
            <a:pPr indent="-311150" lvl="0" marL="457200" rtl="0" algn="l">
              <a:lnSpc>
                <a:spcPct val="115000"/>
              </a:lnSpc>
              <a:spcBef>
                <a:spcPts val="0"/>
              </a:spcBef>
              <a:spcAft>
                <a:spcPts val="0"/>
              </a:spcAft>
              <a:buClr>
                <a:schemeClr val="dk1"/>
              </a:buClr>
              <a:buSzPts val="1300"/>
              <a:buChar char="-"/>
            </a:pPr>
            <a:r>
              <a:rPr lang="en-US" sz="1300"/>
              <a:t>Disproportionally robust for Jasper’s use case </a:t>
            </a:r>
            <a:endParaRPr sz="1300"/>
          </a:p>
          <a:p>
            <a:pPr indent="-311150" lvl="0" marL="457200" rtl="0" algn="l">
              <a:lnSpc>
                <a:spcPct val="115000"/>
              </a:lnSpc>
              <a:spcBef>
                <a:spcPts val="0"/>
              </a:spcBef>
              <a:spcAft>
                <a:spcPts val="0"/>
              </a:spcAft>
              <a:buClr>
                <a:schemeClr val="dk1"/>
              </a:buClr>
              <a:buSzPts val="1300"/>
              <a:buChar char="-"/>
            </a:pPr>
            <a:r>
              <a:rPr lang="en-US" sz="1300"/>
              <a:t>Scalability Issues: </a:t>
            </a:r>
            <a:endParaRPr sz="1300"/>
          </a:p>
          <a:p>
            <a:pPr indent="-311150" lvl="1" marL="914400" rtl="0" algn="l">
              <a:lnSpc>
                <a:spcPct val="115000"/>
              </a:lnSpc>
              <a:spcBef>
                <a:spcPts val="0"/>
              </a:spcBef>
              <a:spcAft>
                <a:spcPts val="0"/>
              </a:spcAft>
              <a:buClr>
                <a:schemeClr val="dk1"/>
              </a:buClr>
              <a:buSzPts val="1300"/>
              <a:buChar char="-"/>
            </a:pPr>
            <a:r>
              <a:rPr lang="en-US" sz="1300"/>
              <a:t>All-to-All Probe Mesh (2 min): N increases =&gt; Stress placed on VMs, Data Collection, Storing, Analyzing</a:t>
            </a:r>
            <a:endParaRPr sz="1300"/>
          </a:p>
          <a:p>
            <a:pPr indent="-311150" lvl="2" marL="1371600" rtl="0" algn="l">
              <a:lnSpc>
                <a:spcPct val="115000"/>
              </a:lnSpc>
              <a:spcBef>
                <a:spcPts val="0"/>
              </a:spcBef>
              <a:spcAft>
                <a:spcPts val="0"/>
              </a:spcAft>
              <a:buClr>
                <a:schemeClr val="dk1"/>
              </a:buClr>
              <a:buSzPts val="1300"/>
              <a:buChar char="-"/>
            </a:pPr>
            <a:r>
              <a:rPr lang="en-US" sz="1300"/>
              <a:t>Expensive </a:t>
            </a:r>
            <a:endParaRPr sz="1300"/>
          </a:p>
          <a:p>
            <a:pPr indent="-311150" lvl="2" marL="1371600" rtl="0" algn="l">
              <a:lnSpc>
                <a:spcPct val="115000"/>
              </a:lnSpc>
              <a:spcBef>
                <a:spcPts val="0"/>
              </a:spcBef>
              <a:spcAft>
                <a:spcPts val="0"/>
              </a:spcAft>
              <a:buClr>
                <a:schemeClr val="dk1"/>
              </a:buClr>
              <a:buSzPts val="1300"/>
              <a:buChar char="-"/>
            </a:pPr>
            <a:r>
              <a:rPr lang="en-US" sz="1300"/>
              <a:t>Not Scalable</a:t>
            </a:r>
            <a:endParaRPr sz="1300"/>
          </a:p>
          <a:p>
            <a:pPr indent="-311150" lvl="1" marL="914400" rtl="0" algn="l">
              <a:lnSpc>
                <a:spcPct val="115000"/>
              </a:lnSpc>
              <a:spcBef>
                <a:spcPts val="0"/>
              </a:spcBef>
              <a:spcAft>
                <a:spcPts val="0"/>
              </a:spcAft>
              <a:buClr>
                <a:schemeClr val="dk1"/>
              </a:buClr>
              <a:buSzPts val="1300"/>
              <a:buChar char="-"/>
            </a:pPr>
            <a:r>
              <a:rPr lang="en-US" sz="1300"/>
              <a:t>Optimization Method </a:t>
            </a:r>
            <a:endParaRPr sz="1300"/>
          </a:p>
          <a:p>
            <a:pPr indent="-311150" lvl="2" marL="1371600" rtl="0" algn="l">
              <a:lnSpc>
                <a:spcPct val="115000"/>
              </a:lnSpc>
              <a:spcBef>
                <a:spcPts val="0"/>
              </a:spcBef>
              <a:spcAft>
                <a:spcPts val="0"/>
              </a:spcAft>
              <a:buClr>
                <a:schemeClr val="dk1"/>
              </a:buClr>
              <a:buSzPts val="1300"/>
              <a:buChar char="-"/>
            </a:pPr>
            <a:r>
              <a:rPr lang="en-US" sz="1300"/>
              <a:t>FAQ is O(n</a:t>
            </a:r>
            <a:r>
              <a:rPr baseline="30000" lang="en-US" sz="1300"/>
              <a:t>3</a:t>
            </a:r>
            <a:r>
              <a:rPr lang="en-US" sz="1300"/>
              <a:t>)</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ac9d8ea28_0_11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286" name="Google Shape;286;g30ac9d8ea28_0_11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g30ac9d8ea28_0_11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Jasper: </a:t>
            </a:r>
            <a:endParaRPr sz="1300"/>
          </a:p>
          <a:p>
            <a:pPr indent="-311150" lvl="0" marL="457200" rtl="0" algn="l">
              <a:spcBef>
                <a:spcPts val="0"/>
              </a:spcBef>
              <a:spcAft>
                <a:spcPts val="0"/>
              </a:spcAft>
              <a:buClr>
                <a:schemeClr val="dk1"/>
              </a:buClr>
              <a:buSzPts val="1300"/>
              <a:buChar char="-"/>
            </a:pPr>
            <a:r>
              <a:rPr lang="en-US" sz="1300"/>
              <a:t>is the latest effort to address the obstacles in this cloud migration</a:t>
            </a:r>
            <a:endParaRPr sz="1300"/>
          </a:p>
          <a:p>
            <a:pPr indent="-311150" lvl="0" marL="457200" rtl="0" algn="l">
              <a:spcBef>
                <a:spcPts val="0"/>
              </a:spcBef>
              <a:spcAft>
                <a:spcPts val="0"/>
              </a:spcAft>
              <a:buClr>
                <a:schemeClr val="dk1"/>
              </a:buClr>
              <a:buSzPts val="1300"/>
              <a:buChar char="-"/>
            </a:pPr>
            <a:r>
              <a:rPr lang="en-US" sz="1300"/>
              <a:t>offers a scalable, fair and performant multicast solution for the dissemination of data in the context of a cloud-based exchange.</a:t>
            </a:r>
            <a:endParaRPr sz="1300"/>
          </a:p>
          <a:p>
            <a:pPr indent="-311150" lvl="0" marL="457200" rtl="0" algn="l">
              <a:spcBef>
                <a:spcPts val="0"/>
              </a:spcBef>
              <a:spcAft>
                <a:spcPts val="0"/>
              </a:spcAft>
              <a:buClr>
                <a:schemeClr val="dk1"/>
              </a:buClr>
              <a:buSzPts val="1300"/>
              <a:buChar char="-"/>
            </a:pPr>
            <a:r>
              <a:rPr lang="en-US" sz="1300"/>
              <a:t>to achieve this, a group of different techniques are applied.</a:t>
            </a:r>
            <a:endParaRPr sz="1300"/>
          </a:p>
          <a:p>
            <a:pPr indent="-311150" lvl="0" marL="457200" rtl="0" algn="l">
              <a:spcBef>
                <a:spcPts val="0"/>
              </a:spcBef>
              <a:spcAft>
                <a:spcPts val="0"/>
              </a:spcAft>
              <a:buClr>
                <a:schemeClr val="dk1"/>
              </a:buClr>
              <a:buSzPts val="1300"/>
              <a:buChar char="-"/>
            </a:pPr>
            <a:r>
              <a:rPr lang="en-US" sz="1300"/>
              <a:t>Techniques: </a:t>
            </a:r>
            <a:endParaRPr sz="1300"/>
          </a:p>
          <a:p>
            <a:pPr indent="-311150" lvl="1" marL="914400" rtl="0" algn="l">
              <a:spcBef>
                <a:spcPts val="0"/>
              </a:spcBef>
              <a:spcAft>
                <a:spcPts val="0"/>
              </a:spcAft>
              <a:buClr>
                <a:schemeClr val="dk1"/>
              </a:buClr>
              <a:buSzPts val="1300"/>
              <a:buChar char="-"/>
            </a:pPr>
            <a:r>
              <a:rPr lang="en-US" sz="1300"/>
              <a:t>Overlay Multicast Tree to overcome serial DU across recipients</a:t>
            </a:r>
            <a:endParaRPr sz="1300"/>
          </a:p>
          <a:p>
            <a:pPr indent="-311150" lvl="1" marL="914400" rtl="0" algn="l">
              <a:spcBef>
                <a:spcPts val="0"/>
              </a:spcBef>
              <a:spcAft>
                <a:spcPts val="0"/>
              </a:spcAft>
              <a:buClr>
                <a:schemeClr val="dk1"/>
              </a:buClr>
              <a:buSzPts val="1300"/>
              <a:buChar char="-"/>
            </a:pPr>
            <a:r>
              <a:rPr lang="en-US" sz="1300"/>
              <a:t>Clock-Synchronization: </a:t>
            </a:r>
            <a:endParaRPr sz="1300"/>
          </a:p>
          <a:p>
            <a:pPr indent="-311150" lvl="2" marL="1371600" rtl="0" algn="l">
              <a:spcBef>
                <a:spcPts val="0"/>
              </a:spcBef>
              <a:spcAft>
                <a:spcPts val="0"/>
              </a:spcAft>
              <a:buClr>
                <a:schemeClr val="dk1"/>
              </a:buClr>
              <a:buSzPts val="1300"/>
              <a:buChar char="-"/>
            </a:pPr>
            <a:r>
              <a:rPr lang="en-US" sz="1300"/>
              <a:t>compensates for noisy conditions in the cloud </a:t>
            </a:r>
            <a:endParaRPr sz="1300"/>
          </a:p>
          <a:p>
            <a:pPr indent="-311150" lvl="2" marL="1371600" rtl="0" algn="l">
              <a:spcBef>
                <a:spcPts val="0"/>
              </a:spcBef>
              <a:spcAft>
                <a:spcPts val="0"/>
              </a:spcAft>
              <a:buClr>
                <a:schemeClr val="dk1"/>
              </a:buClr>
              <a:buSzPts val="1300"/>
              <a:buChar char="-"/>
            </a:pPr>
            <a:r>
              <a:rPr lang="en-US" sz="1300"/>
              <a:t>common clock across cluster allows precise global timestamps</a:t>
            </a:r>
            <a:endParaRPr sz="1300"/>
          </a:p>
          <a:p>
            <a:pPr indent="-311150" lvl="2" marL="1371600" rtl="0" algn="l">
              <a:spcBef>
                <a:spcPts val="0"/>
              </a:spcBef>
              <a:spcAft>
                <a:spcPts val="0"/>
              </a:spcAft>
              <a:buClr>
                <a:schemeClr val="dk1"/>
              </a:buClr>
              <a:buSzPts val="1300"/>
              <a:buChar char="-"/>
            </a:pPr>
            <a:r>
              <a:rPr lang="en-US" sz="1300"/>
              <a:t>Hyugens 10s/100s ns, Jasper is working at 100us</a:t>
            </a:r>
            <a:endParaRPr sz="1300"/>
          </a:p>
          <a:p>
            <a:pPr indent="-311150" lvl="1" marL="914400" rtl="0" algn="l">
              <a:spcBef>
                <a:spcPts val="0"/>
              </a:spcBef>
              <a:spcAft>
                <a:spcPts val="0"/>
              </a:spcAft>
              <a:buClr>
                <a:schemeClr val="dk1"/>
              </a:buClr>
              <a:buSzPts val="1300"/>
              <a:buChar char="-"/>
            </a:pPr>
            <a:r>
              <a:rPr lang="en-US" sz="1300"/>
              <a:t>Hedging</a:t>
            </a:r>
            <a:endParaRPr sz="1300"/>
          </a:p>
          <a:p>
            <a:pPr indent="-311150" lvl="2" marL="1371600" rtl="0" algn="l">
              <a:spcBef>
                <a:spcPts val="0"/>
              </a:spcBef>
              <a:spcAft>
                <a:spcPts val="0"/>
              </a:spcAft>
              <a:buClr>
                <a:schemeClr val="dk1"/>
              </a:buClr>
              <a:buSzPts val="1300"/>
              <a:buChar char="-"/>
            </a:pPr>
            <a:r>
              <a:rPr lang="en-US" sz="1300"/>
              <a:t>Decreases latency variance (spatially)</a:t>
            </a:r>
            <a:endParaRPr sz="1300"/>
          </a:p>
          <a:p>
            <a:pPr indent="-311150" lvl="0" marL="914400" rtl="0" algn="l">
              <a:spcBef>
                <a:spcPts val="0"/>
              </a:spcBef>
              <a:spcAft>
                <a:spcPts val="0"/>
              </a:spcAft>
              <a:buClr>
                <a:schemeClr val="dk1"/>
              </a:buClr>
              <a:buSzPts val="1300"/>
              <a:buChar char="-"/>
            </a:pPr>
            <a:r>
              <a:rPr lang="en-US" sz="1300"/>
              <a:t>Hold And Release</a:t>
            </a:r>
            <a:endParaRPr sz="1300"/>
          </a:p>
          <a:p>
            <a:pPr indent="-311150" lvl="1" marL="1371600" rtl="0" algn="l">
              <a:spcBef>
                <a:spcPts val="0"/>
              </a:spcBef>
              <a:spcAft>
                <a:spcPts val="0"/>
              </a:spcAft>
              <a:buClr>
                <a:schemeClr val="dk1"/>
              </a:buClr>
              <a:buSzPts val="1300"/>
              <a:buChar char="-"/>
            </a:pPr>
            <a:r>
              <a:rPr lang="en-US" sz="1300"/>
              <a:t>Deadline mechanism based on global timestamps</a:t>
            </a:r>
            <a:endParaRPr sz="1300"/>
          </a:p>
          <a:p>
            <a:pPr indent="-311150" lvl="2" marL="1371600" rtl="0" algn="l">
              <a:spcBef>
                <a:spcPts val="0"/>
              </a:spcBef>
              <a:spcAft>
                <a:spcPts val="0"/>
              </a:spcAft>
              <a:buClr>
                <a:schemeClr val="dk1"/>
              </a:buClr>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Clr>
                <a:schemeClr val="dk1"/>
              </a:buClr>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Opportunity:  </a:t>
            </a:r>
            <a:endParaRPr sz="1300"/>
          </a:p>
          <a:p>
            <a:pPr indent="-311150" lvl="2" marL="1371600" rtl="0" algn="l">
              <a:spcBef>
                <a:spcPts val="0"/>
              </a:spcBef>
              <a:spcAft>
                <a:spcPts val="0"/>
              </a:spcAft>
              <a:buClr>
                <a:schemeClr val="dk1"/>
              </a:buClr>
              <a:buSzPts val="1300"/>
              <a:buChar char="-"/>
            </a:pPr>
            <a:r>
              <a:rPr lang="en-US" sz="1300"/>
              <a:t>Nodes are running on top of VMs on the cloud.</a:t>
            </a:r>
            <a:endParaRPr sz="1300"/>
          </a:p>
          <a:p>
            <a:pPr indent="-311150" lvl="2" marL="1371600" rtl="0" algn="l">
              <a:spcBef>
                <a:spcPts val="0"/>
              </a:spcBef>
              <a:spcAft>
                <a:spcPts val="0"/>
              </a:spcAft>
              <a:buClr>
                <a:schemeClr val="dk1"/>
              </a:buClr>
              <a:buSzPts val="1300"/>
              <a:buChar char="-"/>
            </a:pPr>
            <a:r>
              <a:rPr lang="en-US" sz="1300"/>
              <a:t>“Stragglers” or under-performing VMs. </a:t>
            </a:r>
            <a:endParaRPr sz="1300"/>
          </a:p>
          <a:p>
            <a:pPr indent="-311150" lvl="3" marL="1828800" rtl="0" algn="l">
              <a:spcBef>
                <a:spcPts val="0"/>
              </a:spcBef>
              <a:spcAft>
                <a:spcPts val="0"/>
              </a:spcAft>
              <a:buClr>
                <a:schemeClr val="dk1"/>
              </a:buClr>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Clr>
                <a:schemeClr val="dk1"/>
              </a:buClr>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Clr>
                <a:schemeClr val="dk1"/>
              </a:buClr>
              <a:buSzPts val="1300"/>
              <a:buChar char="-"/>
            </a:pPr>
            <a:r>
              <a:rPr lang="en-US" sz="1300"/>
              <a:t>Network Congestion </a:t>
            </a:r>
            <a:endParaRPr sz="1300"/>
          </a:p>
          <a:p>
            <a:pPr indent="-311150" lvl="3" marL="1828800" rtl="0" algn="l">
              <a:spcBef>
                <a:spcPts val="0"/>
              </a:spcBef>
              <a:spcAft>
                <a:spcPts val="0"/>
              </a:spcAft>
              <a:buClr>
                <a:schemeClr val="dk1"/>
              </a:buClr>
              <a:buSzPts val="1300"/>
              <a:buChar char="-"/>
            </a:pPr>
            <a:r>
              <a:rPr lang="en-US" sz="1300"/>
              <a:t>Noisy Neighbors</a:t>
            </a:r>
            <a:endParaRPr sz="1300"/>
          </a:p>
          <a:p>
            <a:pPr indent="-311150" lvl="2" marL="1371600" rtl="0" algn="l">
              <a:spcBef>
                <a:spcPts val="0"/>
              </a:spcBef>
              <a:spcAft>
                <a:spcPts val="0"/>
              </a:spcAft>
              <a:buClr>
                <a:schemeClr val="dk1"/>
              </a:buClr>
              <a:buSzPts val="1300"/>
              <a:buChar char="-"/>
            </a:pPr>
            <a:r>
              <a:rPr lang="en-US" sz="1300"/>
              <a:t>Straggler VMs can potentially affect Jasper’s performance (children) </a:t>
            </a:r>
            <a:endParaRPr sz="1300"/>
          </a:p>
          <a:p>
            <a:pPr indent="-311150" lvl="2" marL="1371600" rtl="0" algn="l">
              <a:spcBef>
                <a:spcPts val="0"/>
              </a:spcBef>
              <a:spcAft>
                <a:spcPts val="0"/>
              </a:spcAft>
              <a:buClr>
                <a:schemeClr val="dk1"/>
              </a:buClr>
              <a:buSzPts val="1300"/>
              <a:buChar char="-"/>
            </a:pPr>
            <a:r>
              <a:rPr lang="en-US" sz="1300"/>
              <a:t>Straggler VMs affect deadline calculations</a:t>
            </a:r>
            <a:endParaRPr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f3d792d061_0_1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48" name="Google Shape;848;g2f3d792d061_0_1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9" name="Google Shape;849;g2f3d792d061_0_1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lnSpc>
                <a:spcPct val="115000"/>
              </a:lnSpc>
              <a:spcBef>
                <a:spcPts val="0"/>
              </a:spcBef>
              <a:spcAft>
                <a:spcPts val="0"/>
              </a:spcAft>
              <a:buClr>
                <a:schemeClr val="dk1"/>
              </a:buClr>
              <a:buSzPts val="1300"/>
              <a:buFont typeface="Arial"/>
              <a:buChar char="-"/>
            </a:pPr>
            <a:r>
              <a:rPr lang="en-US" sz="1300"/>
              <a:t>One work that addresses this is LemonDrop. </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Lemondrop develops a Method for selecting VMs within a given cloud cluster optimized for an application’s latency needs.</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Via this method, Lemondrop demonstrates that: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equally strong: “</a:t>
            </a:r>
            <a:r>
              <a:rPr i="1" lang="en-US" sz="1300"/>
              <a:t>Lemons</a:t>
            </a:r>
            <a:r>
              <a:rPr lang="en-US" sz="1300"/>
              <a:t>” or “</a:t>
            </a:r>
            <a:r>
              <a:rPr i="1" lang="en-US" sz="1300"/>
              <a:t>Stragglers</a:t>
            </a:r>
            <a:r>
              <a:rPr lang="en-US" sz="1300"/>
              <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interchangeable</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Algorithm:</a:t>
            </a:r>
            <a:endParaRPr sz="1300"/>
          </a:p>
          <a:p>
            <a:pPr indent="-311150" lvl="0" marL="914400" rtl="0" algn="l">
              <a:lnSpc>
                <a:spcPct val="115000"/>
              </a:lnSpc>
              <a:spcBef>
                <a:spcPts val="0"/>
              </a:spcBef>
              <a:spcAft>
                <a:spcPts val="0"/>
              </a:spcAft>
              <a:buClr>
                <a:schemeClr val="dk1"/>
              </a:buClr>
              <a:buSzPts val="1300"/>
              <a:buChar char="-"/>
            </a:pPr>
            <a:r>
              <a:rPr lang="en-US" sz="1300"/>
              <a:t>Clock-Synchronization: Allows for accurate OWD delay latency across pairs of VMs within the entire cluster</a:t>
            </a:r>
            <a:endParaRPr sz="1300"/>
          </a:p>
          <a:p>
            <a:pPr indent="-311150" lvl="0" marL="914400" rtl="0" algn="l">
              <a:lnSpc>
                <a:spcPct val="115000"/>
              </a:lnSpc>
              <a:spcBef>
                <a:spcPts val="0"/>
              </a:spcBef>
              <a:spcAft>
                <a:spcPts val="0"/>
              </a:spcAft>
              <a:buClr>
                <a:schemeClr val="dk1"/>
              </a:buClr>
              <a:buSzPts val="1300"/>
              <a:buChar char="-"/>
            </a:pPr>
            <a:r>
              <a:rPr lang="en-US" sz="1300"/>
              <a:t>Quadratic Assignment Problem Solver</a:t>
            </a:r>
            <a:endParaRPr sz="1300"/>
          </a:p>
          <a:p>
            <a:pPr indent="-311150" lvl="2" marL="1371600" rtl="0" algn="l">
              <a:lnSpc>
                <a:spcPct val="115000"/>
              </a:lnSpc>
              <a:spcBef>
                <a:spcPts val="0"/>
              </a:spcBef>
              <a:spcAft>
                <a:spcPts val="0"/>
              </a:spcAft>
              <a:buClr>
                <a:schemeClr val="dk1"/>
              </a:buClr>
              <a:buSzPts val="1300"/>
              <a:buChar char="-"/>
            </a:pPr>
            <a:r>
              <a:rPr lang="en-US" sz="1300"/>
              <a:t>Assign facilities to locations such that traffic flow between facilities is minimized </a:t>
            </a:r>
            <a:endParaRPr sz="1300"/>
          </a:p>
          <a:p>
            <a:pPr indent="-311150" lvl="3" marL="1828800" rtl="0" algn="l">
              <a:lnSpc>
                <a:spcPct val="115000"/>
              </a:lnSpc>
              <a:spcBef>
                <a:spcPts val="0"/>
              </a:spcBef>
              <a:spcAft>
                <a:spcPts val="0"/>
              </a:spcAft>
              <a:buClr>
                <a:schemeClr val="dk1"/>
              </a:buClr>
              <a:buSzPts val="1300"/>
              <a:buChar char="-"/>
            </a:pPr>
            <a:r>
              <a:rPr lang="en-US" sz="1300"/>
              <a:t>Nodes are facilities </a:t>
            </a:r>
            <a:endParaRPr sz="1300"/>
          </a:p>
          <a:p>
            <a:pPr indent="-311150" lvl="3" marL="1828800" rtl="0" algn="l">
              <a:lnSpc>
                <a:spcPct val="115000"/>
              </a:lnSpc>
              <a:spcBef>
                <a:spcPts val="0"/>
              </a:spcBef>
              <a:spcAft>
                <a:spcPts val="0"/>
              </a:spcAft>
              <a:buClr>
                <a:schemeClr val="dk1"/>
              </a:buClr>
              <a:buSzPts val="1300"/>
              <a:buChar char="-"/>
            </a:pPr>
            <a:r>
              <a:rPr lang="en-US" sz="1300"/>
              <a:t>VMs themselves are locations </a:t>
            </a:r>
            <a:endParaRPr sz="1300"/>
          </a:p>
          <a:p>
            <a:pPr indent="-311150" lvl="2" marL="1371600" rtl="0" algn="l">
              <a:lnSpc>
                <a:spcPct val="115000"/>
              </a:lnSpc>
              <a:spcBef>
                <a:spcPts val="0"/>
              </a:spcBef>
              <a:spcAft>
                <a:spcPts val="0"/>
              </a:spcAft>
              <a:buClr>
                <a:schemeClr val="dk1"/>
              </a:buClr>
              <a:buSzPts val="1300"/>
              <a:buChar char="-"/>
            </a:pPr>
            <a:r>
              <a:rPr lang="en-US" sz="1300"/>
              <a:t>QAP is NP-Hard</a:t>
            </a:r>
            <a:endParaRPr sz="1300"/>
          </a:p>
          <a:p>
            <a:pPr indent="-311150" lvl="2" marL="1371600" rtl="0" algn="l">
              <a:lnSpc>
                <a:spcPct val="115000"/>
              </a:lnSpc>
              <a:spcBef>
                <a:spcPts val="0"/>
              </a:spcBef>
              <a:spcAft>
                <a:spcPts val="0"/>
              </a:spcAft>
              <a:buClr>
                <a:schemeClr val="dk1"/>
              </a:buClr>
              <a:buSzPts val="1300"/>
              <a:buChar char="-"/>
            </a:pPr>
            <a:r>
              <a:rPr lang="en-US" sz="1300"/>
              <a:t>Approximate method to obtain locally optimal solution to a relaxed version of the problem is used:</a:t>
            </a:r>
            <a:endParaRPr sz="1300"/>
          </a:p>
          <a:p>
            <a:pPr indent="-311150" lvl="3" marL="1828800" rtl="0" algn="l">
              <a:lnSpc>
                <a:spcPct val="115000"/>
              </a:lnSpc>
              <a:spcBef>
                <a:spcPts val="0"/>
              </a:spcBef>
              <a:spcAft>
                <a:spcPts val="0"/>
              </a:spcAft>
              <a:buClr>
                <a:schemeClr val="dk1"/>
              </a:buClr>
              <a:buSzPts val="1300"/>
              <a:buChar char="-"/>
            </a:pPr>
            <a:r>
              <a:rPr lang="en-US" sz="1300"/>
              <a:t>FAQ:</a:t>
            </a:r>
            <a:endParaRPr sz="1300"/>
          </a:p>
          <a:p>
            <a:pPr indent="-311150" lvl="4" marL="2286000" rtl="0" algn="l">
              <a:lnSpc>
                <a:spcPct val="115000"/>
              </a:lnSpc>
              <a:spcBef>
                <a:spcPts val="0"/>
              </a:spcBef>
              <a:spcAft>
                <a:spcPts val="0"/>
              </a:spcAft>
              <a:buClr>
                <a:schemeClr val="dk1"/>
              </a:buClr>
              <a:buSzPts val="1300"/>
              <a:buChar char="-"/>
            </a:pPr>
            <a:r>
              <a:rPr lang="en-US" sz="1300"/>
              <a:t>O(n^3)</a:t>
            </a:r>
            <a:endParaRPr sz="1300"/>
          </a:p>
          <a:p>
            <a:pPr indent="-311150" lvl="4" marL="2286000" rtl="0" algn="l">
              <a:lnSpc>
                <a:spcPct val="115000"/>
              </a:lnSpc>
              <a:spcBef>
                <a:spcPts val="0"/>
              </a:spcBef>
              <a:spcAft>
                <a:spcPts val="0"/>
              </a:spcAft>
              <a:buClr>
                <a:schemeClr val="dk1"/>
              </a:buClr>
              <a:buSzPts val="1300"/>
              <a:buChar char="-"/>
            </a:pPr>
            <a:r>
              <a:rPr lang="en-US" sz="1300"/>
              <a:t>Relaxes the constraint set P to the set of doubly stochastic matrices denoted as D </a:t>
            </a:r>
            <a:endParaRPr sz="1300"/>
          </a:p>
          <a:p>
            <a:pPr indent="-311150" lvl="4" marL="2286000" rtl="0" algn="l">
              <a:lnSpc>
                <a:spcPct val="115000"/>
              </a:lnSpc>
              <a:spcBef>
                <a:spcPts val="0"/>
              </a:spcBef>
              <a:spcAft>
                <a:spcPts val="0"/>
              </a:spcAft>
              <a:buClr>
                <a:schemeClr val="dk1"/>
              </a:buClr>
              <a:buSzPts val="1300"/>
              <a:buChar char="-"/>
            </a:pPr>
            <a:r>
              <a:rPr lang="en-US" sz="1300"/>
              <a:t>non-negative, rows and columns add to 1.</a:t>
            </a:r>
            <a:endParaRPr sz="1300"/>
          </a:p>
          <a:p>
            <a:pPr indent="-311150" lvl="4" marL="2286000" rtl="0" algn="l">
              <a:lnSpc>
                <a:spcPct val="115000"/>
              </a:lnSpc>
              <a:spcBef>
                <a:spcPts val="0"/>
              </a:spcBef>
              <a:spcAft>
                <a:spcPts val="0"/>
              </a:spcAft>
              <a:buClr>
                <a:schemeClr val="dk1"/>
              </a:buClr>
              <a:buSzPts val="1300"/>
              <a:buChar char="-"/>
            </a:pPr>
            <a:r>
              <a:rPr lang="en-US" sz="1300"/>
              <a:t>continuous optimization routine </a:t>
            </a:r>
            <a:endParaRPr sz="1300"/>
          </a:p>
          <a:p>
            <a:pPr indent="-311150" lvl="4" marL="2286000" rtl="0" algn="l">
              <a:lnSpc>
                <a:spcPct val="115000"/>
              </a:lnSpc>
              <a:spcBef>
                <a:spcPts val="0"/>
              </a:spcBef>
              <a:spcAft>
                <a:spcPts val="0"/>
              </a:spcAft>
              <a:buClr>
                <a:schemeClr val="dk1"/>
              </a:buClr>
              <a:buSzPts val="1300"/>
              <a:buChar char="-"/>
            </a:pPr>
            <a:r>
              <a:rPr lang="en-US" sz="1300"/>
              <a:t>final solution is projected to the closest point in P</a:t>
            </a:r>
            <a:endParaRPr sz="1300"/>
          </a:p>
          <a:p>
            <a:pPr indent="-311150" lvl="4" marL="2286000" rtl="0" algn="l">
              <a:lnSpc>
                <a:spcPct val="115000"/>
              </a:lnSpc>
              <a:spcBef>
                <a:spcPts val="0"/>
              </a:spcBef>
              <a:spcAft>
                <a:spcPts val="0"/>
              </a:spcAft>
              <a:buClr>
                <a:schemeClr val="dk1"/>
              </a:buClr>
              <a:buSzPts val="1300"/>
              <a:buChar char="-"/>
            </a:pPr>
            <a:r>
              <a:rPr lang="en-US" sz="1300"/>
              <a:t>Step-by-Step</a:t>
            </a:r>
            <a:endParaRPr sz="1300"/>
          </a:p>
          <a:p>
            <a:pPr indent="-311150" lvl="5" marL="2743200" rtl="0" algn="l">
              <a:lnSpc>
                <a:spcPct val="115000"/>
              </a:lnSpc>
              <a:spcBef>
                <a:spcPts val="0"/>
              </a:spcBef>
              <a:spcAft>
                <a:spcPts val="0"/>
              </a:spcAft>
              <a:buClr>
                <a:schemeClr val="dk1"/>
              </a:buClr>
              <a:buSzPts val="1300"/>
              <a:buChar char="-"/>
            </a:pPr>
            <a:r>
              <a:rPr lang="en-US" sz="1300"/>
              <a:t>scipy and scipy.optimize</a:t>
            </a:r>
            <a:endParaRPr sz="1300"/>
          </a:p>
          <a:p>
            <a:pPr indent="-311150" lvl="5" marL="2743200" rtl="0" algn="l">
              <a:lnSpc>
                <a:spcPct val="115000"/>
              </a:lnSpc>
              <a:spcBef>
                <a:spcPts val="0"/>
              </a:spcBef>
              <a:spcAft>
                <a:spcPts val="0"/>
              </a:spcAft>
              <a:buClr>
                <a:schemeClr val="dk1"/>
              </a:buClr>
              <a:buSzPts val="1300"/>
              <a:buChar char="-"/>
            </a:pPr>
            <a:r>
              <a:rPr lang="en-US" sz="1300"/>
              <a:t>Initialize Permutation matrix: P = np.ones((self.N, self.N)) / self.N </a:t>
            </a:r>
            <a:endParaRPr sz="1300"/>
          </a:p>
          <a:p>
            <a:pPr indent="-311150" lvl="5" marL="2743200" rtl="0" algn="l">
              <a:lnSpc>
                <a:spcPct val="115000"/>
              </a:lnSpc>
              <a:spcBef>
                <a:spcPts val="0"/>
              </a:spcBef>
              <a:spcAft>
                <a:spcPts val="0"/>
              </a:spcAft>
              <a:buClr>
                <a:schemeClr val="dk1"/>
              </a:buClr>
              <a:buSzPts val="1300"/>
              <a:buChar char="-"/>
            </a:pPr>
            <a:r>
              <a:rPr lang="en-US" sz="1300"/>
              <a:t>While Loop: </a:t>
            </a:r>
            <a:endParaRPr sz="1300"/>
          </a:p>
          <a:p>
            <a:pPr indent="-311150" lvl="6" marL="3200400" rtl="0" algn="l">
              <a:lnSpc>
                <a:spcPct val="115000"/>
              </a:lnSpc>
              <a:spcBef>
                <a:spcPts val="0"/>
              </a:spcBef>
              <a:spcAft>
                <a:spcPts val="0"/>
              </a:spcAft>
              <a:buClr>
                <a:schemeClr val="dk1"/>
              </a:buClr>
              <a:buSzPts val="1300"/>
              <a:buChar char="-"/>
            </a:pPr>
            <a:r>
              <a:rPr lang="en-US" sz="1300"/>
              <a:t>Gradient with respect to current solution </a:t>
            </a:r>
            <a:endParaRPr sz="1300"/>
          </a:p>
          <a:p>
            <a:pPr indent="-311150" lvl="6" marL="3200400" rtl="0" algn="l">
              <a:lnSpc>
                <a:spcPct val="115000"/>
              </a:lnSpc>
              <a:spcBef>
                <a:spcPts val="0"/>
              </a:spcBef>
              <a:spcAft>
                <a:spcPts val="0"/>
              </a:spcAft>
              <a:buClr>
                <a:schemeClr val="dk1"/>
              </a:buClr>
              <a:buSzPts val="1300"/>
              <a:buChar char="-"/>
            </a:pPr>
            <a:r>
              <a:rPr lang="en-US" sz="1300"/>
              <a:t>Q Direction that minimizes the gradient, and alpha step size to minimize gradient =&gt; steepest descent of objective </a:t>
            </a:r>
            <a:endParaRPr sz="1300"/>
          </a:p>
          <a:p>
            <a:pPr indent="-311150" lvl="7" marL="3657600" rtl="0" algn="l">
              <a:lnSpc>
                <a:spcPct val="115000"/>
              </a:lnSpc>
              <a:spcBef>
                <a:spcPts val="0"/>
              </a:spcBef>
              <a:spcAft>
                <a:spcPts val="0"/>
              </a:spcAft>
              <a:buClr>
                <a:schemeClr val="dk1"/>
              </a:buClr>
              <a:buSzPts val="1300"/>
              <a:buChar char="-"/>
            </a:pPr>
            <a:r>
              <a:rPr lang="en-US" sz="1300"/>
              <a:t>both done with `linear_sum_assignment` and `minimize_scalar` </a:t>
            </a:r>
            <a:endParaRPr sz="1300"/>
          </a:p>
          <a:p>
            <a:pPr indent="-311150" lvl="6" marL="3200400" rtl="0" algn="l">
              <a:lnSpc>
                <a:spcPct val="115000"/>
              </a:lnSpc>
              <a:spcBef>
                <a:spcPts val="0"/>
              </a:spcBef>
              <a:spcAft>
                <a:spcPts val="0"/>
              </a:spcAft>
              <a:buClr>
                <a:schemeClr val="dk1"/>
              </a:buClr>
              <a:buSzPts val="1300"/>
              <a:buChar char="-"/>
            </a:pPr>
            <a:r>
              <a:rPr lang="en-US" sz="1300"/>
              <a:t>Update Solution </a:t>
            </a:r>
            <a:endParaRPr sz="1300"/>
          </a:p>
          <a:p>
            <a:pPr indent="-311150" lvl="6" marL="3200400" rtl="0" algn="l">
              <a:lnSpc>
                <a:spcPct val="115000"/>
              </a:lnSpc>
              <a:spcBef>
                <a:spcPts val="0"/>
              </a:spcBef>
              <a:spcAft>
                <a:spcPts val="0"/>
              </a:spcAft>
              <a:buClr>
                <a:schemeClr val="dk1"/>
              </a:buClr>
              <a:buSzPts val="1300"/>
              <a:buChar char="-"/>
            </a:pPr>
            <a:r>
              <a:rPr lang="en-US" sz="1300"/>
              <a:t>If Current Solution has changed (Frobenius norm) beyond a threshold `epsilon`, stop </a:t>
            </a:r>
            <a:endParaRPr sz="1300"/>
          </a:p>
          <a:p>
            <a:pPr indent="-311150" lvl="7" marL="3657600" rtl="0" algn="l">
              <a:lnSpc>
                <a:spcPct val="115000"/>
              </a:lnSpc>
              <a:spcBef>
                <a:spcPts val="0"/>
              </a:spcBef>
              <a:spcAft>
                <a:spcPts val="0"/>
              </a:spcAft>
              <a:buClr>
                <a:schemeClr val="dk1"/>
              </a:buClr>
              <a:buSzPts val="1300"/>
              <a:buChar char="-"/>
            </a:pPr>
            <a:r>
              <a:rPr lang="en-US" sz="1300"/>
              <a:t>Frobenius norm is a way to establish the magnitude of the change between two matrices </a:t>
            </a:r>
            <a:endParaRPr sz="1300"/>
          </a:p>
          <a:p>
            <a:pPr indent="-311150" lvl="7" marL="3657600" rtl="0" algn="l">
              <a:lnSpc>
                <a:spcPct val="115000"/>
              </a:lnSpc>
              <a:spcBef>
                <a:spcPts val="0"/>
              </a:spcBef>
              <a:spcAft>
                <a:spcPts val="0"/>
              </a:spcAft>
              <a:buClr>
                <a:schemeClr val="dk1"/>
              </a:buClr>
              <a:buSzPts val="1300"/>
              <a:buChar char="-"/>
            </a:pPr>
            <a:r>
              <a:rPr lang="en-US" sz="1300"/>
              <a:t>if a change is smaller than a given threshold, we have likely found a local optimum</a:t>
            </a:r>
            <a:endParaRPr sz="1300"/>
          </a:p>
          <a:p>
            <a:pPr indent="-311150" lvl="6" marL="3200400" rtl="0" algn="l">
              <a:lnSpc>
                <a:spcPct val="115000"/>
              </a:lnSpc>
              <a:spcBef>
                <a:spcPts val="0"/>
              </a:spcBef>
              <a:spcAft>
                <a:spcPts val="0"/>
              </a:spcAft>
              <a:buClr>
                <a:schemeClr val="dk1"/>
              </a:buClr>
              <a:buSzPts val="1300"/>
              <a:buChar char="-"/>
            </a:pPr>
            <a:r>
              <a:rPr lang="en-US" sz="1300"/>
              <a:t>If max iterations ran, stop</a:t>
            </a:r>
            <a:endParaRPr sz="1300"/>
          </a:p>
          <a:p>
            <a:pPr indent="-311150" lvl="4" marL="2286000" rtl="0" algn="l">
              <a:lnSpc>
                <a:spcPct val="115000"/>
              </a:lnSpc>
              <a:spcBef>
                <a:spcPts val="0"/>
              </a:spcBef>
              <a:spcAft>
                <a:spcPts val="0"/>
              </a:spcAft>
              <a:buClr>
                <a:schemeClr val="dk1"/>
              </a:buClr>
              <a:buSzPts val="1300"/>
              <a:buChar char="-"/>
            </a:pPr>
            <a:r>
              <a:t/>
            </a:r>
            <a:endParaRPr sz="1300"/>
          </a:p>
          <a:p>
            <a:pPr indent="-311150" lvl="2" marL="1371600" rtl="0" algn="l">
              <a:lnSpc>
                <a:spcPct val="115000"/>
              </a:lnSpc>
              <a:spcBef>
                <a:spcPts val="0"/>
              </a:spcBef>
              <a:spcAft>
                <a:spcPts val="0"/>
              </a:spcAft>
              <a:buClr>
                <a:schemeClr val="dk1"/>
              </a:buClr>
              <a:buSzPts val="1300"/>
              <a:buChar char="-"/>
            </a:pPr>
            <a:r>
              <a:rPr lang="en-US" sz="1300"/>
              <a:t>Input: </a:t>
            </a:r>
            <a:endParaRPr sz="1300"/>
          </a:p>
          <a:p>
            <a:pPr indent="-311150" lvl="3" marL="1828800" rtl="0" algn="l">
              <a:lnSpc>
                <a:spcPct val="115000"/>
              </a:lnSpc>
              <a:spcBef>
                <a:spcPts val="0"/>
              </a:spcBef>
              <a:spcAft>
                <a:spcPts val="0"/>
              </a:spcAft>
              <a:buClr>
                <a:schemeClr val="dk1"/>
              </a:buClr>
              <a:buSzPts val="1300"/>
              <a:buChar char="-"/>
            </a:pPr>
            <a:r>
              <a:rPr lang="en-US" sz="1300"/>
              <a:t>Accurate OWD Measurements Matrix: </a:t>
            </a:r>
            <a:endParaRPr sz="1300"/>
          </a:p>
          <a:p>
            <a:pPr indent="-311150" lvl="4" marL="2286000" rtl="0" algn="l">
              <a:lnSpc>
                <a:spcPct val="115000"/>
              </a:lnSpc>
              <a:spcBef>
                <a:spcPts val="0"/>
              </a:spcBef>
              <a:spcAft>
                <a:spcPts val="0"/>
              </a:spcAft>
              <a:buClr>
                <a:schemeClr val="dk1"/>
              </a:buClr>
              <a:buSzPts val="1300"/>
              <a:buChar char="-"/>
            </a:pPr>
            <a:r>
              <a:rPr lang="en-US" sz="1300"/>
              <a:t>NxN</a:t>
            </a:r>
            <a:endParaRPr sz="1300"/>
          </a:p>
          <a:p>
            <a:pPr indent="-311150" lvl="4" marL="2286000" rtl="0" algn="l">
              <a:lnSpc>
                <a:spcPct val="115000"/>
              </a:lnSpc>
              <a:spcBef>
                <a:spcPts val="0"/>
              </a:spcBef>
              <a:spcAft>
                <a:spcPts val="0"/>
              </a:spcAft>
              <a:buClr>
                <a:schemeClr val="dk1"/>
              </a:buClr>
              <a:buSzPts val="1300"/>
              <a:buChar char="-"/>
            </a:pPr>
            <a:r>
              <a:rPr lang="en-US" sz="1300"/>
              <a:t>packets timestamped when sent</a:t>
            </a:r>
            <a:endParaRPr sz="1300"/>
          </a:p>
          <a:p>
            <a:pPr indent="-311150" lvl="4" marL="2286000" rtl="0" algn="l">
              <a:lnSpc>
                <a:spcPct val="115000"/>
              </a:lnSpc>
              <a:spcBef>
                <a:spcPts val="0"/>
              </a:spcBef>
              <a:spcAft>
                <a:spcPts val="0"/>
              </a:spcAft>
              <a:buClr>
                <a:schemeClr val="dk1"/>
              </a:buClr>
              <a:buSzPts val="1300"/>
              <a:buChar char="-"/>
            </a:pPr>
            <a:r>
              <a:rPr lang="en-US" sz="1300"/>
              <a:t>Median Delay </a:t>
            </a:r>
            <a:endParaRPr sz="1300"/>
          </a:p>
          <a:p>
            <a:pPr indent="-311150" lvl="4" marL="2286000" rtl="0" algn="l">
              <a:lnSpc>
                <a:spcPct val="115000"/>
              </a:lnSpc>
              <a:spcBef>
                <a:spcPts val="0"/>
              </a:spcBef>
              <a:spcAft>
                <a:spcPts val="0"/>
              </a:spcAft>
              <a:buClr>
                <a:schemeClr val="dk1"/>
              </a:buClr>
              <a:buSzPts val="1300"/>
              <a:buChar char="-"/>
            </a:pPr>
            <a:r>
              <a:rPr lang="en-US" sz="1300"/>
              <a:t>44Byte UDP Packets</a:t>
            </a:r>
            <a:endParaRPr sz="1300"/>
          </a:p>
          <a:p>
            <a:pPr indent="-311150" lvl="3" marL="1828800" rtl="0" algn="l">
              <a:lnSpc>
                <a:spcPct val="115000"/>
              </a:lnSpc>
              <a:spcBef>
                <a:spcPts val="0"/>
              </a:spcBef>
              <a:spcAft>
                <a:spcPts val="0"/>
              </a:spcAft>
              <a:buClr>
                <a:schemeClr val="dk1"/>
              </a:buClr>
              <a:buSzPts val="1300"/>
              <a:buChar char="-"/>
            </a:pPr>
            <a:r>
              <a:rPr lang="en-US" sz="1300"/>
              <a:t>Communication/Load Pattern/Matrix (Application Traffic Pattern)</a:t>
            </a:r>
            <a:endParaRPr sz="1300"/>
          </a:p>
          <a:p>
            <a:pPr indent="-311150" lvl="4" marL="2286000" rtl="0" algn="l">
              <a:lnSpc>
                <a:spcPct val="115000"/>
              </a:lnSpc>
              <a:spcBef>
                <a:spcPts val="0"/>
              </a:spcBef>
              <a:spcAft>
                <a:spcPts val="0"/>
              </a:spcAft>
              <a:buClr>
                <a:schemeClr val="dk1"/>
              </a:buClr>
              <a:buSzPts val="1300"/>
              <a:buChar char="-"/>
            </a:pPr>
            <a:r>
              <a:rPr lang="en-US" sz="1300"/>
              <a:t>LxL</a:t>
            </a:r>
            <a:endParaRPr sz="1300"/>
          </a:p>
          <a:p>
            <a:pPr indent="-311150" lvl="4" marL="2286000" rtl="0" algn="l">
              <a:lnSpc>
                <a:spcPct val="115000"/>
              </a:lnSpc>
              <a:spcBef>
                <a:spcPts val="0"/>
              </a:spcBef>
              <a:spcAft>
                <a:spcPts val="0"/>
              </a:spcAft>
              <a:buClr>
                <a:schemeClr val="dk1"/>
              </a:buClr>
              <a:buSzPts val="1300"/>
              <a:buChar char="-"/>
            </a:pPr>
            <a:r>
              <a:rPr lang="en-US" sz="1300"/>
              <a:t>captures the normalized number of requests made by node k to node l per unit of time. </a:t>
            </a:r>
            <a:endParaRPr sz="1300"/>
          </a:p>
          <a:p>
            <a:pPr indent="-311150" lvl="4" marL="2286000" rtl="0" algn="l">
              <a:lnSpc>
                <a:spcPct val="115000"/>
              </a:lnSpc>
              <a:spcBef>
                <a:spcPts val="0"/>
              </a:spcBef>
              <a:spcAft>
                <a:spcPts val="0"/>
              </a:spcAft>
              <a:buClr>
                <a:schemeClr val="dk1"/>
              </a:buClr>
              <a:buSzPts val="1300"/>
              <a:buChar char="-"/>
            </a:pPr>
            <a:r>
              <a:rPr lang="en-US" sz="1300"/>
              <a:t>padded with zeros to be NxN</a:t>
            </a:r>
            <a:endParaRPr sz="1300"/>
          </a:p>
          <a:p>
            <a:pPr indent="-311150" lvl="2" marL="1371600" rtl="0" algn="l">
              <a:lnSpc>
                <a:spcPct val="115000"/>
              </a:lnSpc>
              <a:spcBef>
                <a:spcPts val="0"/>
              </a:spcBef>
              <a:spcAft>
                <a:spcPts val="0"/>
              </a:spcAft>
              <a:buClr>
                <a:schemeClr val="dk1"/>
              </a:buClr>
              <a:buSzPts val="1300"/>
              <a:buChar char="-"/>
            </a:pPr>
            <a:r>
              <a:rPr lang="en-US" sz="1300"/>
              <a:t>Goal:</a:t>
            </a:r>
            <a:endParaRPr sz="1300"/>
          </a:p>
          <a:p>
            <a:pPr indent="-311150" lvl="3" marL="1828800" rtl="0" algn="l">
              <a:lnSpc>
                <a:spcPct val="115000"/>
              </a:lnSpc>
              <a:spcBef>
                <a:spcPts val="0"/>
              </a:spcBef>
              <a:spcAft>
                <a:spcPts val="0"/>
              </a:spcAft>
              <a:buClr>
                <a:srgbClr val="595959"/>
              </a:buClr>
              <a:buSzPts val="1300"/>
              <a:buChar char="-"/>
            </a:pPr>
            <a:r>
              <a:rPr lang="en-US" sz="1300"/>
              <a:t>D = ∑</a:t>
            </a:r>
            <a:r>
              <a:rPr baseline="30000" lang="en-US" sz="1300"/>
              <a:t>L</a:t>
            </a:r>
            <a:r>
              <a:rPr baseline="-25000" lang="en-US" sz="1300"/>
              <a:t>i,j=1</a:t>
            </a:r>
            <a:r>
              <a:rPr lang="en-US" sz="1300"/>
              <a:t>λ</a:t>
            </a:r>
            <a:r>
              <a:rPr baseline="-25000" lang="en-US" sz="1300"/>
              <a:t>ij</a:t>
            </a:r>
            <a:r>
              <a:rPr lang="en-US" sz="1300"/>
              <a:t>d</a:t>
            </a:r>
            <a:r>
              <a:rPr baseline="-25000" lang="en-US" sz="1300"/>
              <a:t>ij</a:t>
            </a:r>
            <a:r>
              <a:rPr lang="en-US" sz="1300"/>
              <a:t>  </a:t>
            </a:r>
            <a:endParaRPr sz="1300"/>
          </a:p>
          <a:p>
            <a:pPr indent="-311150" lvl="4" marL="2286000" rtl="0" algn="l">
              <a:lnSpc>
                <a:spcPct val="115000"/>
              </a:lnSpc>
              <a:spcBef>
                <a:spcPts val="0"/>
              </a:spcBef>
              <a:spcAft>
                <a:spcPts val="0"/>
              </a:spcAft>
              <a:buClr>
                <a:srgbClr val="595959"/>
              </a:buClr>
              <a:buSzPts val="1300"/>
              <a:buChar char="-"/>
            </a:pPr>
            <a:r>
              <a:rPr lang="en-US" sz="1300"/>
              <a:t>HADAMARD PRODUCT OF OWD x LOAD</a:t>
            </a:r>
            <a:endParaRPr sz="1300"/>
          </a:p>
          <a:p>
            <a:pPr indent="-311150" lvl="4" marL="2286000" rtl="0" algn="l">
              <a:lnSpc>
                <a:spcPct val="115000"/>
              </a:lnSpc>
              <a:spcBef>
                <a:spcPts val="0"/>
              </a:spcBef>
              <a:spcAft>
                <a:spcPts val="0"/>
              </a:spcAft>
              <a:buClr>
                <a:schemeClr val="dk1"/>
              </a:buClr>
              <a:buSzPts val="1300"/>
              <a:buChar char="-"/>
            </a:pPr>
            <a:r>
              <a:rPr lang="en-US" sz="1300"/>
              <a:t>captures total distance traversed by the requests of the application per unit of time</a:t>
            </a:r>
            <a:endParaRPr sz="1300"/>
          </a:p>
          <a:p>
            <a:pPr indent="-311150" lvl="4" marL="2286000" rtl="0" algn="l">
              <a:lnSpc>
                <a:spcPct val="115000"/>
              </a:lnSpc>
              <a:spcBef>
                <a:spcPts val="0"/>
              </a:spcBef>
              <a:spcAft>
                <a:spcPts val="0"/>
              </a:spcAft>
              <a:buClr>
                <a:schemeClr val="dk1"/>
              </a:buClr>
              <a:buSzPts val="1300"/>
              <a:buChar char="-"/>
            </a:pPr>
            <a:r>
              <a:rPr lang="en-US" sz="1300"/>
              <a:t>Mathematical Representation of the total time or more precisely “in-network” time it takes for requests to flow through the distributed application. </a:t>
            </a:r>
            <a:endParaRPr sz="1300"/>
          </a:p>
          <a:p>
            <a:pPr indent="-311150" lvl="3" marL="1828800" rtl="0" algn="l">
              <a:lnSpc>
                <a:spcPct val="115000"/>
              </a:lnSpc>
              <a:spcBef>
                <a:spcPts val="0"/>
              </a:spcBef>
              <a:spcAft>
                <a:spcPts val="0"/>
              </a:spcAft>
              <a:buClr>
                <a:srgbClr val="595959"/>
              </a:buClr>
              <a:buSzPts val="1300"/>
              <a:buChar char="-"/>
            </a:pPr>
            <a:r>
              <a:rPr lang="en-US" sz="1300"/>
              <a:t>Minimize: D(P) = trace(𝚲PΔ</a:t>
            </a:r>
            <a:r>
              <a:rPr baseline="30000" lang="en-US" sz="1300"/>
              <a:t>T</a:t>
            </a:r>
            <a:r>
              <a:rPr lang="en-US" sz="1300"/>
              <a:t>P</a:t>
            </a:r>
            <a:r>
              <a:rPr baseline="30000" lang="en-US" sz="1300"/>
              <a:t>T</a:t>
            </a:r>
            <a:r>
              <a:rPr lang="en-US" sz="1300"/>
              <a:t>)</a:t>
            </a:r>
            <a:endParaRPr sz="1300"/>
          </a:p>
          <a:p>
            <a:pPr indent="-311150" lvl="4" marL="2286000" rtl="0" algn="l">
              <a:lnSpc>
                <a:spcPct val="115000"/>
              </a:lnSpc>
              <a:spcBef>
                <a:spcPts val="0"/>
              </a:spcBef>
              <a:spcAft>
                <a:spcPts val="0"/>
              </a:spcAft>
              <a:buClr>
                <a:schemeClr val="dk1"/>
              </a:buClr>
              <a:buSzPts val="1300"/>
              <a:buChar char="-"/>
            </a:pPr>
            <a:r>
              <a:rPr lang="en-US" sz="1300"/>
              <a:t>P is the set of all possible permutation matrices</a:t>
            </a:r>
            <a:endParaRPr sz="1300"/>
          </a:p>
          <a:p>
            <a:pPr indent="-311150" lvl="4" marL="2286000" rtl="0" algn="l">
              <a:lnSpc>
                <a:spcPct val="115000"/>
              </a:lnSpc>
              <a:spcBef>
                <a:spcPts val="0"/>
              </a:spcBef>
              <a:spcAft>
                <a:spcPts val="0"/>
              </a:spcAft>
              <a:buClr>
                <a:schemeClr val="dk1"/>
              </a:buClr>
              <a:buSzPts val="1300"/>
              <a:buChar char="-"/>
            </a:pPr>
            <a:r>
              <a:rPr lang="en-US" sz="1300"/>
              <a:t>trace: the sum of diagonal elements</a:t>
            </a:r>
            <a:endParaRPr sz="1300"/>
          </a:p>
          <a:p>
            <a:pPr indent="-311150" lvl="4" marL="2286000" rtl="0" algn="l">
              <a:lnSpc>
                <a:spcPct val="115000"/>
              </a:lnSpc>
              <a:spcBef>
                <a:spcPts val="0"/>
              </a:spcBef>
              <a:spcAft>
                <a:spcPts val="0"/>
              </a:spcAft>
              <a:buClr>
                <a:schemeClr val="dk1"/>
              </a:buClr>
              <a:buSzPts val="1300"/>
              <a:buChar char="-"/>
            </a:pPr>
            <a:r>
              <a:rPr lang="en-US" sz="1300"/>
              <a:t>trace of hadamard product with permutation set: </a:t>
            </a:r>
            <a:endParaRPr sz="1300"/>
          </a:p>
          <a:p>
            <a:pPr indent="-311150" lvl="5" marL="2743200" rtl="0" algn="l">
              <a:lnSpc>
                <a:spcPct val="115000"/>
              </a:lnSpc>
              <a:spcBef>
                <a:spcPts val="0"/>
              </a:spcBef>
              <a:spcAft>
                <a:spcPts val="0"/>
              </a:spcAft>
              <a:buClr>
                <a:schemeClr val="dk1"/>
              </a:buClr>
              <a:buSzPts val="1300"/>
              <a:buChar char="-"/>
            </a:pPr>
            <a:r>
              <a:rPr lang="en-US" sz="1300"/>
              <a:t>represents “in-network time” of requests for this assignment of service nodes to VMs</a:t>
            </a:r>
            <a:endParaRPr sz="1300"/>
          </a:p>
          <a:p>
            <a:pPr indent="-311150" lvl="5" marL="2743200" rtl="0" algn="l">
              <a:lnSpc>
                <a:spcPct val="115000"/>
              </a:lnSpc>
              <a:spcBef>
                <a:spcPts val="0"/>
              </a:spcBef>
              <a:spcAft>
                <a:spcPts val="0"/>
              </a:spcAft>
              <a:buClr>
                <a:schemeClr val="dk1"/>
              </a:buClr>
              <a:buSzPts val="1300"/>
              <a:buChar char="-"/>
            </a:pPr>
            <a:r>
              <a:rPr lang="en-US" sz="1300"/>
              <a:t>summing up only elements where i=j, representing the product of load and delay for requests that start and end at the same VM.</a:t>
            </a:r>
            <a:endParaRPr sz="1300"/>
          </a:p>
          <a:p>
            <a:pPr indent="-311150" lvl="5" marL="2743200" rtl="0" algn="l">
              <a:lnSpc>
                <a:spcPct val="115000"/>
              </a:lnSpc>
              <a:spcBef>
                <a:spcPts val="0"/>
              </a:spcBef>
              <a:spcAft>
                <a:spcPts val="0"/>
              </a:spcAft>
              <a:buClr>
                <a:schemeClr val="dk1"/>
              </a:buClr>
              <a:buSzPts val="1300"/>
              <a:buChar char="-"/>
            </a:pPr>
            <a:r>
              <a:rPr lang="en-US" sz="1300"/>
              <a:t>aims to find the VM assignment that minimizes the total “in-network” time for self-communicating requests?</a:t>
            </a:r>
            <a:endParaRPr sz="1300"/>
          </a:p>
          <a:p>
            <a:pPr indent="-311150" lvl="5" marL="2743200" rtl="0" algn="l">
              <a:lnSpc>
                <a:spcPct val="115000"/>
              </a:lnSpc>
              <a:spcBef>
                <a:spcPts val="0"/>
              </a:spcBef>
              <a:spcAft>
                <a:spcPts val="0"/>
              </a:spcAft>
              <a:buClr>
                <a:schemeClr val="dk1"/>
              </a:buClr>
              <a:buSzPts val="1300"/>
              <a:buChar char="-"/>
            </a:pPr>
            <a:r>
              <a:rPr lang="en-US" sz="1300"/>
              <a:t>the diagonal is important because LemonDrop is primarily concerned with optimizing delays experienced by requests that start and stay within same VM?</a:t>
            </a:r>
            <a:endParaRPr sz="1300"/>
          </a:p>
          <a:p>
            <a:pPr indent="-311150" lvl="5" marL="2743200" rtl="0" algn="l">
              <a:lnSpc>
                <a:spcPct val="115000"/>
              </a:lnSpc>
              <a:spcBef>
                <a:spcPts val="0"/>
              </a:spcBef>
              <a:spcAft>
                <a:spcPts val="0"/>
              </a:spcAft>
              <a:buClr>
                <a:schemeClr val="dk1"/>
              </a:buClr>
              <a:buSzPts val="1300"/>
              <a:buChar char="-"/>
            </a:pPr>
            <a:r>
              <a:rPr lang="en-US" sz="1300"/>
              <a:t>these are requests that are directly affected by VM performance.</a:t>
            </a:r>
            <a:endParaRPr sz="1300"/>
          </a:p>
          <a:p>
            <a:pPr indent="-311150" lvl="4" marL="2286000" rtl="0" algn="l">
              <a:lnSpc>
                <a:spcPct val="115000"/>
              </a:lnSpc>
              <a:spcBef>
                <a:spcPts val="0"/>
              </a:spcBef>
              <a:spcAft>
                <a:spcPts val="0"/>
              </a:spcAft>
              <a:buClr>
                <a:schemeClr val="dk1"/>
              </a:buClr>
              <a:buSzPts val="1300"/>
              <a:buChar char="-"/>
            </a:pPr>
            <a:r>
              <a:rPr lang="en-US" sz="1300"/>
              <a:t>𝚲xP: </a:t>
            </a:r>
            <a:endParaRPr sz="1300"/>
          </a:p>
          <a:p>
            <a:pPr indent="-311150" lvl="5" marL="2743200" rtl="0" algn="l">
              <a:lnSpc>
                <a:spcPct val="115000"/>
              </a:lnSpc>
              <a:spcBef>
                <a:spcPts val="0"/>
              </a:spcBef>
              <a:spcAft>
                <a:spcPts val="0"/>
              </a:spcAft>
              <a:buClr>
                <a:schemeClr val="dk1"/>
              </a:buClr>
              <a:buSzPts val="1300"/>
              <a:buChar char="-"/>
            </a:pPr>
            <a:r>
              <a:rPr lang="en-US" sz="1300"/>
              <a:t>multiplies the LOAD matrix by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rearranges the rows of the LOAD matrix according to the assignment of service nodes to VMs </a:t>
            </a:r>
            <a:endParaRPr sz="1300"/>
          </a:p>
          <a:p>
            <a:pPr indent="-311150" lvl="5" marL="2743200" rtl="0" algn="l">
              <a:lnSpc>
                <a:spcPct val="115000"/>
              </a:lnSpc>
              <a:spcBef>
                <a:spcPts val="0"/>
              </a:spcBef>
              <a:spcAft>
                <a:spcPts val="0"/>
              </a:spcAft>
              <a:buClr>
                <a:schemeClr val="dk1"/>
              </a:buClr>
              <a:buSzPts val="1300"/>
              <a:buChar char="-"/>
            </a:pPr>
            <a:r>
              <a:rPr lang="en-US" sz="1300"/>
              <a:t>resulting matrix represents the LOAD between VMs after the assignment </a:t>
            </a:r>
            <a:endParaRPr sz="1300"/>
          </a:p>
          <a:p>
            <a:pPr indent="-311150" lvl="4" marL="2286000" rtl="0" algn="l">
              <a:lnSpc>
                <a:spcPct val="115000"/>
              </a:lnSpc>
              <a:spcBef>
                <a:spcPts val="0"/>
              </a:spcBef>
              <a:spcAft>
                <a:spcPts val="0"/>
              </a:spcAft>
              <a:buClr>
                <a:schemeClr val="dk1"/>
              </a:buClr>
              <a:buSzPts val="1300"/>
              <a:buChar char="-"/>
            </a:pPr>
            <a:r>
              <a:rPr lang="en-US" sz="1300"/>
              <a:t>(𝚲xP) x Δ</a:t>
            </a:r>
            <a:r>
              <a:rPr baseline="30000" lang="en-US" sz="1300"/>
              <a:t>T </a:t>
            </a:r>
            <a:endParaRPr sz="1300"/>
          </a:p>
          <a:p>
            <a:pPr indent="-311150" lvl="5" marL="2743200" rtl="0" algn="l">
              <a:lnSpc>
                <a:spcPct val="115000"/>
              </a:lnSpc>
              <a:spcBef>
                <a:spcPts val="0"/>
              </a:spcBef>
              <a:spcAft>
                <a:spcPts val="0"/>
              </a:spcAft>
              <a:buClr>
                <a:schemeClr val="dk1"/>
              </a:buClr>
              <a:buSzPts val="1300"/>
              <a:buChar char="-"/>
            </a:pPr>
            <a:r>
              <a:rPr lang="en-US" sz="1300"/>
              <a:t>Multiplies the result by the transpose of the OWD matrix </a:t>
            </a:r>
            <a:endParaRPr sz="1300"/>
          </a:p>
          <a:p>
            <a:pPr indent="-311150" lvl="5" marL="2743200" rtl="0" algn="l">
              <a:lnSpc>
                <a:spcPct val="115000"/>
              </a:lnSpc>
              <a:spcBef>
                <a:spcPts val="0"/>
              </a:spcBef>
              <a:spcAft>
                <a:spcPts val="0"/>
              </a:spcAft>
              <a:buClr>
                <a:schemeClr val="dk1"/>
              </a:buClr>
              <a:buSzPts val="1300"/>
              <a:buChar char="-"/>
            </a:pPr>
            <a:r>
              <a:rPr lang="en-US" sz="1300"/>
              <a:t>calculating the product of load and delay for each pair of VMs </a:t>
            </a:r>
            <a:endParaRPr sz="1300"/>
          </a:p>
          <a:p>
            <a:pPr indent="-311150" lvl="4" marL="2286000" rtl="0" algn="l">
              <a:lnSpc>
                <a:spcPct val="115000"/>
              </a:lnSpc>
              <a:spcBef>
                <a:spcPts val="0"/>
              </a:spcBef>
              <a:spcAft>
                <a:spcPts val="0"/>
              </a:spcAft>
              <a:buClr>
                <a:schemeClr val="dk1"/>
              </a:buClr>
              <a:buSzPts val="1300"/>
              <a:buChar char="-"/>
            </a:pPr>
            <a:r>
              <a:rPr lang="en-US" sz="1300"/>
              <a:t>( (𝚲xP) x Δ</a:t>
            </a:r>
            <a:r>
              <a:rPr baseline="30000" lang="en-US" sz="1300"/>
              <a:t>T </a:t>
            </a:r>
            <a:r>
              <a:rPr lang="en-US" sz="1300"/>
              <a:t>) x P</a:t>
            </a:r>
            <a:r>
              <a:rPr baseline="30000" lang="en-US" sz="1300"/>
              <a:t>T</a:t>
            </a:r>
            <a:endParaRPr sz="1300"/>
          </a:p>
          <a:p>
            <a:pPr indent="-311150" lvl="5" marL="2743200" rtl="0" algn="l">
              <a:lnSpc>
                <a:spcPct val="115000"/>
              </a:lnSpc>
              <a:spcBef>
                <a:spcPts val="0"/>
              </a:spcBef>
              <a:spcAft>
                <a:spcPts val="0"/>
              </a:spcAft>
              <a:buClr>
                <a:schemeClr val="dk1"/>
              </a:buClr>
              <a:buSzPts val="1300"/>
              <a:buChar char="-"/>
            </a:pPr>
            <a:r>
              <a:rPr lang="en-US" sz="1300"/>
              <a:t>Multiplies again by the transpose of the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rearranging columns of the resulting matrix </a:t>
            </a:r>
            <a:endParaRPr sz="1300"/>
          </a:p>
          <a:p>
            <a:pPr indent="-311150" lvl="5" marL="2743200" rtl="0" algn="l">
              <a:lnSpc>
                <a:spcPct val="115000"/>
              </a:lnSpc>
              <a:spcBef>
                <a:spcPts val="0"/>
              </a:spcBef>
              <a:spcAft>
                <a:spcPts val="0"/>
              </a:spcAft>
              <a:buClr>
                <a:schemeClr val="dk1"/>
              </a:buClr>
              <a:buSzPts val="1300"/>
              <a:buChar char="-"/>
            </a:pPr>
            <a:r>
              <a:rPr lang="en-US" sz="1300"/>
              <a:t>aligning the results with the original service node ordering </a:t>
            </a:r>
            <a:endParaRPr sz="1300"/>
          </a:p>
          <a:p>
            <a:pPr indent="-311150" lvl="4" marL="2286000" rtl="0" algn="l">
              <a:lnSpc>
                <a:spcPct val="115000"/>
              </a:lnSpc>
              <a:spcBef>
                <a:spcPts val="0"/>
              </a:spcBef>
              <a:spcAft>
                <a:spcPts val="0"/>
              </a:spcAft>
              <a:buClr>
                <a:schemeClr val="dk1"/>
              </a:buClr>
              <a:buSzPts val="1300"/>
              <a:buChar char="-"/>
            </a:pPr>
            <a:r>
              <a:rPr lang="en-US" sz="1300"/>
              <a:t>trace() </a:t>
            </a:r>
            <a:endParaRPr sz="1300"/>
          </a:p>
          <a:p>
            <a:pPr indent="-311150" lvl="5" marL="2743200" rtl="0" algn="l">
              <a:lnSpc>
                <a:spcPct val="115000"/>
              </a:lnSpc>
              <a:spcBef>
                <a:spcPts val="0"/>
              </a:spcBef>
              <a:spcAft>
                <a:spcPts val="0"/>
              </a:spcAft>
              <a:buClr>
                <a:schemeClr val="dk1"/>
              </a:buClr>
              <a:buSzPts val="1300"/>
              <a:buChar char="-"/>
            </a:pPr>
            <a:r>
              <a:rPr lang="en-US" sz="1300"/>
              <a:t>sums up diagonal elements, representing the in-network time for requests that start and end at the same VM</a:t>
            </a:r>
            <a:endParaRPr sz="1300"/>
          </a:p>
          <a:p>
            <a:pPr indent="-311150" lvl="0" marL="457200" rtl="0" algn="l">
              <a:lnSpc>
                <a:spcPct val="115000"/>
              </a:lnSpc>
              <a:spcBef>
                <a:spcPts val="0"/>
              </a:spcBef>
              <a:spcAft>
                <a:spcPts val="0"/>
              </a:spcAft>
              <a:buClr>
                <a:schemeClr val="dk1"/>
              </a:buClr>
              <a:buSzPts val="1300"/>
              <a:buChar char="-"/>
            </a:pPr>
            <a:r>
              <a:rPr lang="en-US" sz="1300"/>
              <a:t>Disproportionally robust for Jasper’s use case </a:t>
            </a:r>
            <a:endParaRPr sz="1300"/>
          </a:p>
          <a:p>
            <a:pPr indent="-311150" lvl="0" marL="457200" rtl="0" algn="l">
              <a:lnSpc>
                <a:spcPct val="115000"/>
              </a:lnSpc>
              <a:spcBef>
                <a:spcPts val="0"/>
              </a:spcBef>
              <a:spcAft>
                <a:spcPts val="0"/>
              </a:spcAft>
              <a:buClr>
                <a:schemeClr val="dk1"/>
              </a:buClr>
              <a:buSzPts val="1300"/>
              <a:buChar char="-"/>
            </a:pPr>
            <a:r>
              <a:rPr lang="en-US" sz="1300"/>
              <a:t>Scalability Issues: </a:t>
            </a:r>
            <a:endParaRPr sz="1300"/>
          </a:p>
          <a:p>
            <a:pPr indent="-311150" lvl="1" marL="914400" rtl="0" algn="l">
              <a:lnSpc>
                <a:spcPct val="115000"/>
              </a:lnSpc>
              <a:spcBef>
                <a:spcPts val="0"/>
              </a:spcBef>
              <a:spcAft>
                <a:spcPts val="0"/>
              </a:spcAft>
              <a:buClr>
                <a:schemeClr val="dk1"/>
              </a:buClr>
              <a:buSzPts val="1300"/>
              <a:buChar char="-"/>
            </a:pPr>
            <a:r>
              <a:rPr lang="en-US" sz="1300"/>
              <a:t>All-to-All Probe Mesh (2 min): N increases =&gt; Stress placed on VMs, Data Collection, Storing, Analyzing</a:t>
            </a:r>
            <a:endParaRPr sz="1300"/>
          </a:p>
          <a:p>
            <a:pPr indent="-311150" lvl="2" marL="1371600" rtl="0" algn="l">
              <a:lnSpc>
                <a:spcPct val="115000"/>
              </a:lnSpc>
              <a:spcBef>
                <a:spcPts val="0"/>
              </a:spcBef>
              <a:spcAft>
                <a:spcPts val="0"/>
              </a:spcAft>
              <a:buClr>
                <a:schemeClr val="dk1"/>
              </a:buClr>
              <a:buSzPts val="1300"/>
              <a:buChar char="-"/>
            </a:pPr>
            <a:r>
              <a:rPr lang="en-US" sz="1300"/>
              <a:t>Expensive </a:t>
            </a:r>
            <a:endParaRPr sz="1300"/>
          </a:p>
          <a:p>
            <a:pPr indent="-311150" lvl="2" marL="1371600" rtl="0" algn="l">
              <a:lnSpc>
                <a:spcPct val="115000"/>
              </a:lnSpc>
              <a:spcBef>
                <a:spcPts val="0"/>
              </a:spcBef>
              <a:spcAft>
                <a:spcPts val="0"/>
              </a:spcAft>
              <a:buClr>
                <a:schemeClr val="dk1"/>
              </a:buClr>
              <a:buSzPts val="1300"/>
              <a:buChar char="-"/>
            </a:pPr>
            <a:r>
              <a:rPr lang="en-US" sz="1300"/>
              <a:t>Not Scalable</a:t>
            </a:r>
            <a:endParaRPr sz="1300"/>
          </a:p>
          <a:p>
            <a:pPr indent="-311150" lvl="1" marL="914400" rtl="0" algn="l">
              <a:lnSpc>
                <a:spcPct val="115000"/>
              </a:lnSpc>
              <a:spcBef>
                <a:spcPts val="0"/>
              </a:spcBef>
              <a:spcAft>
                <a:spcPts val="0"/>
              </a:spcAft>
              <a:buClr>
                <a:schemeClr val="dk1"/>
              </a:buClr>
              <a:buSzPts val="1300"/>
              <a:buChar char="-"/>
            </a:pPr>
            <a:r>
              <a:rPr lang="en-US" sz="1300"/>
              <a:t>Optimization Method </a:t>
            </a:r>
            <a:endParaRPr sz="1300"/>
          </a:p>
          <a:p>
            <a:pPr indent="-311150" lvl="2" marL="1371600" rtl="0" algn="l">
              <a:lnSpc>
                <a:spcPct val="115000"/>
              </a:lnSpc>
              <a:spcBef>
                <a:spcPts val="0"/>
              </a:spcBef>
              <a:spcAft>
                <a:spcPts val="0"/>
              </a:spcAft>
              <a:buClr>
                <a:schemeClr val="dk1"/>
              </a:buClr>
              <a:buSzPts val="1300"/>
              <a:buChar char="-"/>
            </a:pPr>
            <a:r>
              <a:rPr lang="en-US" sz="1300"/>
              <a:t>FAQ is O(n</a:t>
            </a:r>
            <a:r>
              <a:rPr baseline="30000" lang="en-US" sz="1300"/>
              <a:t>3</a:t>
            </a:r>
            <a:r>
              <a:rPr lang="en-US" sz="1300"/>
              <a:t>)</a:t>
            </a:r>
            <a:endParaRPr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f3d792d061_0_8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876" name="Google Shape;876;g2f3d792d061_0_8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7" name="Google Shape;877;g2f3d792d061_0_8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lnSpc>
                <a:spcPct val="115000"/>
              </a:lnSpc>
              <a:spcBef>
                <a:spcPts val="0"/>
              </a:spcBef>
              <a:spcAft>
                <a:spcPts val="0"/>
              </a:spcAft>
              <a:buClr>
                <a:schemeClr val="dk1"/>
              </a:buClr>
              <a:buSzPts val="1300"/>
              <a:buFont typeface="Arial"/>
              <a:buChar char="-"/>
            </a:pPr>
            <a:r>
              <a:rPr lang="en-US" sz="1300"/>
              <a:t>One work that addresses this is LemonDrop. </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Lemondrop develops a Method for selecting VMs within a given cloud cluster optimized for an application’s latency needs.</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Via this method, Lemondrop demonstrates that: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equally strong: “</a:t>
            </a:r>
            <a:r>
              <a:rPr i="1" lang="en-US" sz="1300"/>
              <a:t>Lemons</a:t>
            </a:r>
            <a:r>
              <a:rPr lang="en-US" sz="1300"/>
              <a:t>” or “</a:t>
            </a:r>
            <a:r>
              <a:rPr i="1" lang="en-US" sz="1300"/>
              <a:t>Stragglers</a:t>
            </a:r>
            <a:r>
              <a:rPr lang="en-US" sz="1300"/>
              <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interchangeable</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Algorithm:</a:t>
            </a:r>
            <a:endParaRPr sz="1300"/>
          </a:p>
          <a:p>
            <a:pPr indent="-311150" lvl="0" marL="914400" rtl="0" algn="l">
              <a:lnSpc>
                <a:spcPct val="115000"/>
              </a:lnSpc>
              <a:spcBef>
                <a:spcPts val="0"/>
              </a:spcBef>
              <a:spcAft>
                <a:spcPts val="0"/>
              </a:spcAft>
              <a:buClr>
                <a:schemeClr val="dk1"/>
              </a:buClr>
              <a:buSzPts val="1300"/>
              <a:buChar char="-"/>
            </a:pPr>
            <a:r>
              <a:rPr lang="en-US" sz="1300"/>
              <a:t>Clock-Synchronization: Allows for accurate OWD delay latency across pairs of VMs within the entire cluster</a:t>
            </a:r>
            <a:endParaRPr sz="1300"/>
          </a:p>
          <a:p>
            <a:pPr indent="-311150" lvl="0" marL="914400" rtl="0" algn="l">
              <a:lnSpc>
                <a:spcPct val="115000"/>
              </a:lnSpc>
              <a:spcBef>
                <a:spcPts val="0"/>
              </a:spcBef>
              <a:spcAft>
                <a:spcPts val="0"/>
              </a:spcAft>
              <a:buClr>
                <a:schemeClr val="dk1"/>
              </a:buClr>
              <a:buSzPts val="1300"/>
              <a:buChar char="-"/>
            </a:pPr>
            <a:r>
              <a:rPr lang="en-US" sz="1300"/>
              <a:t>Quadratic Assignment Problem Solver</a:t>
            </a:r>
            <a:endParaRPr sz="1300"/>
          </a:p>
          <a:p>
            <a:pPr indent="-311150" lvl="2" marL="1371600" rtl="0" algn="l">
              <a:lnSpc>
                <a:spcPct val="115000"/>
              </a:lnSpc>
              <a:spcBef>
                <a:spcPts val="0"/>
              </a:spcBef>
              <a:spcAft>
                <a:spcPts val="0"/>
              </a:spcAft>
              <a:buClr>
                <a:schemeClr val="dk1"/>
              </a:buClr>
              <a:buSzPts val="1300"/>
              <a:buChar char="-"/>
            </a:pPr>
            <a:r>
              <a:rPr lang="en-US" sz="1300"/>
              <a:t>Assign facilities to locations such that traffic flow between facilities is minimized </a:t>
            </a:r>
            <a:endParaRPr sz="1300"/>
          </a:p>
          <a:p>
            <a:pPr indent="-311150" lvl="3" marL="1828800" rtl="0" algn="l">
              <a:lnSpc>
                <a:spcPct val="115000"/>
              </a:lnSpc>
              <a:spcBef>
                <a:spcPts val="0"/>
              </a:spcBef>
              <a:spcAft>
                <a:spcPts val="0"/>
              </a:spcAft>
              <a:buClr>
                <a:schemeClr val="dk1"/>
              </a:buClr>
              <a:buSzPts val="1300"/>
              <a:buChar char="-"/>
            </a:pPr>
            <a:r>
              <a:rPr lang="en-US" sz="1300"/>
              <a:t>Nodes are facilities </a:t>
            </a:r>
            <a:endParaRPr sz="1300"/>
          </a:p>
          <a:p>
            <a:pPr indent="-311150" lvl="3" marL="1828800" rtl="0" algn="l">
              <a:lnSpc>
                <a:spcPct val="115000"/>
              </a:lnSpc>
              <a:spcBef>
                <a:spcPts val="0"/>
              </a:spcBef>
              <a:spcAft>
                <a:spcPts val="0"/>
              </a:spcAft>
              <a:buClr>
                <a:schemeClr val="dk1"/>
              </a:buClr>
              <a:buSzPts val="1300"/>
              <a:buChar char="-"/>
            </a:pPr>
            <a:r>
              <a:rPr lang="en-US" sz="1300"/>
              <a:t>VMs themselves are locations </a:t>
            </a:r>
            <a:endParaRPr sz="1300"/>
          </a:p>
          <a:p>
            <a:pPr indent="-311150" lvl="2" marL="1371600" rtl="0" algn="l">
              <a:lnSpc>
                <a:spcPct val="115000"/>
              </a:lnSpc>
              <a:spcBef>
                <a:spcPts val="0"/>
              </a:spcBef>
              <a:spcAft>
                <a:spcPts val="0"/>
              </a:spcAft>
              <a:buClr>
                <a:schemeClr val="dk1"/>
              </a:buClr>
              <a:buSzPts val="1300"/>
              <a:buChar char="-"/>
            </a:pPr>
            <a:r>
              <a:rPr lang="en-US" sz="1300"/>
              <a:t>QAP is NP-Hard</a:t>
            </a:r>
            <a:endParaRPr sz="1300"/>
          </a:p>
          <a:p>
            <a:pPr indent="-311150" lvl="2" marL="1371600" rtl="0" algn="l">
              <a:lnSpc>
                <a:spcPct val="115000"/>
              </a:lnSpc>
              <a:spcBef>
                <a:spcPts val="0"/>
              </a:spcBef>
              <a:spcAft>
                <a:spcPts val="0"/>
              </a:spcAft>
              <a:buClr>
                <a:schemeClr val="dk1"/>
              </a:buClr>
              <a:buSzPts val="1300"/>
              <a:buChar char="-"/>
            </a:pPr>
            <a:r>
              <a:rPr lang="en-US" sz="1300"/>
              <a:t>Approximate method to obtain locally optimal solution to a relaxed version of the problem is used:</a:t>
            </a:r>
            <a:endParaRPr sz="1300"/>
          </a:p>
          <a:p>
            <a:pPr indent="-311150" lvl="3" marL="1828800" rtl="0" algn="l">
              <a:lnSpc>
                <a:spcPct val="115000"/>
              </a:lnSpc>
              <a:spcBef>
                <a:spcPts val="0"/>
              </a:spcBef>
              <a:spcAft>
                <a:spcPts val="0"/>
              </a:spcAft>
              <a:buClr>
                <a:schemeClr val="dk1"/>
              </a:buClr>
              <a:buSzPts val="1300"/>
              <a:buChar char="-"/>
            </a:pPr>
            <a:r>
              <a:rPr lang="en-US" sz="1300"/>
              <a:t>FAQ:</a:t>
            </a:r>
            <a:endParaRPr sz="1300"/>
          </a:p>
          <a:p>
            <a:pPr indent="-311150" lvl="4" marL="2286000" rtl="0" algn="l">
              <a:lnSpc>
                <a:spcPct val="115000"/>
              </a:lnSpc>
              <a:spcBef>
                <a:spcPts val="0"/>
              </a:spcBef>
              <a:spcAft>
                <a:spcPts val="0"/>
              </a:spcAft>
              <a:buClr>
                <a:schemeClr val="dk1"/>
              </a:buClr>
              <a:buSzPts val="1300"/>
              <a:buChar char="-"/>
            </a:pPr>
            <a:r>
              <a:rPr lang="en-US" sz="1300"/>
              <a:t>O(n^3)</a:t>
            </a:r>
            <a:endParaRPr sz="1300"/>
          </a:p>
          <a:p>
            <a:pPr indent="-311150" lvl="4" marL="2286000" rtl="0" algn="l">
              <a:lnSpc>
                <a:spcPct val="115000"/>
              </a:lnSpc>
              <a:spcBef>
                <a:spcPts val="0"/>
              </a:spcBef>
              <a:spcAft>
                <a:spcPts val="0"/>
              </a:spcAft>
              <a:buClr>
                <a:schemeClr val="dk1"/>
              </a:buClr>
              <a:buSzPts val="1300"/>
              <a:buChar char="-"/>
            </a:pPr>
            <a:r>
              <a:rPr lang="en-US" sz="1300"/>
              <a:t>Relaxes the constraint set P to the set of doubly stochastic matrices denoted as D </a:t>
            </a:r>
            <a:endParaRPr sz="1300"/>
          </a:p>
          <a:p>
            <a:pPr indent="-311150" lvl="4" marL="2286000" rtl="0" algn="l">
              <a:lnSpc>
                <a:spcPct val="115000"/>
              </a:lnSpc>
              <a:spcBef>
                <a:spcPts val="0"/>
              </a:spcBef>
              <a:spcAft>
                <a:spcPts val="0"/>
              </a:spcAft>
              <a:buClr>
                <a:schemeClr val="dk1"/>
              </a:buClr>
              <a:buSzPts val="1300"/>
              <a:buChar char="-"/>
            </a:pPr>
            <a:r>
              <a:rPr lang="en-US" sz="1300"/>
              <a:t>non-negative, rows and columns add to 1.</a:t>
            </a:r>
            <a:endParaRPr sz="1300"/>
          </a:p>
          <a:p>
            <a:pPr indent="-311150" lvl="4" marL="2286000" rtl="0" algn="l">
              <a:lnSpc>
                <a:spcPct val="115000"/>
              </a:lnSpc>
              <a:spcBef>
                <a:spcPts val="0"/>
              </a:spcBef>
              <a:spcAft>
                <a:spcPts val="0"/>
              </a:spcAft>
              <a:buClr>
                <a:schemeClr val="dk1"/>
              </a:buClr>
              <a:buSzPts val="1300"/>
              <a:buChar char="-"/>
            </a:pPr>
            <a:r>
              <a:rPr lang="en-US" sz="1300"/>
              <a:t>continuous optimization routine </a:t>
            </a:r>
            <a:endParaRPr sz="1300"/>
          </a:p>
          <a:p>
            <a:pPr indent="-311150" lvl="4" marL="2286000" rtl="0" algn="l">
              <a:lnSpc>
                <a:spcPct val="115000"/>
              </a:lnSpc>
              <a:spcBef>
                <a:spcPts val="0"/>
              </a:spcBef>
              <a:spcAft>
                <a:spcPts val="0"/>
              </a:spcAft>
              <a:buClr>
                <a:schemeClr val="dk1"/>
              </a:buClr>
              <a:buSzPts val="1300"/>
              <a:buChar char="-"/>
            </a:pPr>
            <a:r>
              <a:rPr lang="en-US" sz="1300"/>
              <a:t>final solution is projected to the closest point in P</a:t>
            </a:r>
            <a:endParaRPr sz="1300"/>
          </a:p>
          <a:p>
            <a:pPr indent="-311150" lvl="4" marL="2286000" rtl="0" algn="l">
              <a:lnSpc>
                <a:spcPct val="115000"/>
              </a:lnSpc>
              <a:spcBef>
                <a:spcPts val="0"/>
              </a:spcBef>
              <a:spcAft>
                <a:spcPts val="0"/>
              </a:spcAft>
              <a:buClr>
                <a:schemeClr val="dk1"/>
              </a:buClr>
              <a:buSzPts val="1300"/>
              <a:buChar char="-"/>
            </a:pPr>
            <a:r>
              <a:rPr lang="en-US" sz="1300"/>
              <a:t>Step-by-Step</a:t>
            </a:r>
            <a:endParaRPr sz="1300"/>
          </a:p>
          <a:p>
            <a:pPr indent="-311150" lvl="5" marL="2743200" rtl="0" algn="l">
              <a:lnSpc>
                <a:spcPct val="115000"/>
              </a:lnSpc>
              <a:spcBef>
                <a:spcPts val="0"/>
              </a:spcBef>
              <a:spcAft>
                <a:spcPts val="0"/>
              </a:spcAft>
              <a:buClr>
                <a:schemeClr val="dk1"/>
              </a:buClr>
              <a:buSzPts val="1300"/>
              <a:buChar char="-"/>
            </a:pPr>
            <a:r>
              <a:rPr lang="en-US" sz="1300"/>
              <a:t>scipy and scipy.optimize</a:t>
            </a:r>
            <a:endParaRPr sz="1300"/>
          </a:p>
          <a:p>
            <a:pPr indent="-311150" lvl="5" marL="2743200" rtl="0" algn="l">
              <a:lnSpc>
                <a:spcPct val="115000"/>
              </a:lnSpc>
              <a:spcBef>
                <a:spcPts val="0"/>
              </a:spcBef>
              <a:spcAft>
                <a:spcPts val="0"/>
              </a:spcAft>
              <a:buClr>
                <a:schemeClr val="dk1"/>
              </a:buClr>
              <a:buSzPts val="1300"/>
              <a:buChar char="-"/>
            </a:pPr>
            <a:r>
              <a:rPr lang="en-US" sz="1300"/>
              <a:t>Initialize Permutation matrix: P = np.ones((self.N, self.N)) / self.N </a:t>
            </a:r>
            <a:endParaRPr sz="1300"/>
          </a:p>
          <a:p>
            <a:pPr indent="-311150" lvl="5" marL="2743200" rtl="0" algn="l">
              <a:lnSpc>
                <a:spcPct val="115000"/>
              </a:lnSpc>
              <a:spcBef>
                <a:spcPts val="0"/>
              </a:spcBef>
              <a:spcAft>
                <a:spcPts val="0"/>
              </a:spcAft>
              <a:buClr>
                <a:schemeClr val="dk1"/>
              </a:buClr>
              <a:buSzPts val="1300"/>
              <a:buChar char="-"/>
            </a:pPr>
            <a:r>
              <a:rPr lang="en-US" sz="1300"/>
              <a:t>While Loop: </a:t>
            </a:r>
            <a:endParaRPr sz="1300"/>
          </a:p>
          <a:p>
            <a:pPr indent="-311150" lvl="6" marL="3200400" rtl="0" algn="l">
              <a:lnSpc>
                <a:spcPct val="115000"/>
              </a:lnSpc>
              <a:spcBef>
                <a:spcPts val="0"/>
              </a:spcBef>
              <a:spcAft>
                <a:spcPts val="0"/>
              </a:spcAft>
              <a:buClr>
                <a:schemeClr val="dk1"/>
              </a:buClr>
              <a:buSzPts val="1300"/>
              <a:buChar char="-"/>
            </a:pPr>
            <a:r>
              <a:rPr lang="en-US" sz="1300"/>
              <a:t>Gradient with respect to current solution </a:t>
            </a:r>
            <a:endParaRPr sz="1300"/>
          </a:p>
          <a:p>
            <a:pPr indent="-311150" lvl="6" marL="3200400" rtl="0" algn="l">
              <a:lnSpc>
                <a:spcPct val="115000"/>
              </a:lnSpc>
              <a:spcBef>
                <a:spcPts val="0"/>
              </a:spcBef>
              <a:spcAft>
                <a:spcPts val="0"/>
              </a:spcAft>
              <a:buClr>
                <a:schemeClr val="dk1"/>
              </a:buClr>
              <a:buSzPts val="1300"/>
              <a:buChar char="-"/>
            </a:pPr>
            <a:r>
              <a:rPr lang="en-US" sz="1300"/>
              <a:t>Q Direction that minimizes the gradient, and alpha step size to minimize gradient =&gt; steepest descent of objective </a:t>
            </a:r>
            <a:endParaRPr sz="1300"/>
          </a:p>
          <a:p>
            <a:pPr indent="-311150" lvl="7" marL="3657600" rtl="0" algn="l">
              <a:lnSpc>
                <a:spcPct val="115000"/>
              </a:lnSpc>
              <a:spcBef>
                <a:spcPts val="0"/>
              </a:spcBef>
              <a:spcAft>
                <a:spcPts val="0"/>
              </a:spcAft>
              <a:buClr>
                <a:schemeClr val="dk1"/>
              </a:buClr>
              <a:buSzPts val="1300"/>
              <a:buChar char="-"/>
            </a:pPr>
            <a:r>
              <a:rPr lang="en-US" sz="1300"/>
              <a:t>both done with `linear_sum_assignment` and `minimize_scalar` </a:t>
            </a:r>
            <a:endParaRPr sz="1300"/>
          </a:p>
          <a:p>
            <a:pPr indent="-311150" lvl="6" marL="3200400" rtl="0" algn="l">
              <a:lnSpc>
                <a:spcPct val="115000"/>
              </a:lnSpc>
              <a:spcBef>
                <a:spcPts val="0"/>
              </a:spcBef>
              <a:spcAft>
                <a:spcPts val="0"/>
              </a:spcAft>
              <a:buClr>
                <a:schemeClr val="dk1"/>
              </a:buClr>
              <a:buSzPts val="1300"/>
              <a:buChar char="-"/>
            </a:pPr>
            <a:r>
              <a:rPr lang="en-US" sz="1300"/>
              <a:t>Update Solution </a:t>
            </a:r>
            <a:endParaRPr sz="1300"/>
          </a:p>
          <a:p>
            <a:pPr indent="-311150" lvl="6" marL="3200400" rtl="0" algn="l">
              <a:lnSpc>
                <a:spcPct val="115000"/>
              </a:lnSpc>
              <a:spcBef>
                <a:spcPts val="0"/>
              </a:spcBef>
              <a:spcAft>
                <a:spcPts val="0"/>
              </a:spcAft>
              <a:buClr>
                <a:schemeClr val="dk1"/>
              </a:buClr>
              <a:buSzPts val="1300"/>
              <a:buChar char="-"/>
            </a:pPr>
            <a:r>
              <a:rPr lang="en-US" sz="1300"/>
              <a:t>If Current Solution has changed (Frobenius norm) beyond a threshold `epsilon`, stop </a:t>
            </a:r>
            <a:endParaRPr sz="1300"/>
          </a:p>
          <a:p>
            <a:pPr indent="-311150" lvl="7" marL="3657600" rtl="0" algn="l">
              <a:lnSpc>
                <a:spcPct val="115000"/>
              </a:lnSpc>
              <a:spcBef>
                <a:spcPts val="0"/>
              </a:spcBef>
              <a:spcAft>
                <a:spcPts val="0"/>
              </a:spcAft>
              <a:buClr>
                <a:schemeClr val="dk1"/>
              </a:buClr>
              <a:buSzPts val="1300"/>
              <a:buChar char="-"/>
            </a:pPr>
            <a:r>
              <a:rPr lang="en-US" sz="1300"/>
              <a:t>Frobenius norm is a way to establish the magnitude of the change between two matrices </a:t>
            </a:r>
            <a:endParaRPr sz="1300"/>
          </a:p>
          <a:p>
            <a:pPr indent="-311150" lvl="7" marL="3657600" rtl="0" algn="l">
              <a:lnSpc>
                <a:spcPct val="115000"/>
              </a:lnSpc>
              <a:spcBef>
                <a:spcPts val="0"/>
              </a:spcBef>
              <a:spcAft>
                <a:spcPts val="0"/>
              </a:spcAft>
              <a:buClr>
                <a:schemeClr val="dk1"/>
              </a:buClr>
              <a:buSzPts val="1300"/>
              <a:buChar char="-"/>
            </a:pPr>
            <a:r>
              <a:rPr lang="en-US" sz="1300"/>
              <a:t>if a change is smaller than a given threshold, we have likely found a local optimum</a:t>
            </a:r>
            <a:endParaRPr sz="1300"/>
          </a:p>
          <a:p>
            <a:pPr indent="-311150" lvl="6" marL="3200400" rtl="0" algn="l">
              <a:lnSpc>
                <a:spcPct val="115000"/>
              </a:lnSpc>
              <a:spcBef>
                <a:spcPts val="0"/>
              </a:spcBef>
              <a:spcAft>
                <a:spcPts val="0"/>
              </a:spcAft>
              <a:buClr>
                <a:schemeClr val="dk1"/>
              </a:buClr>
              <a:buSzPts val="1300"/>
              <a:buChar char="-"/>
            </a:pPr>
            <a:r>
              <a:rPr lang="en-US" sz="1300"/>
              <a:t>If max iterations ran, stop</a:t>
            </a:r>
            <a:endParaRPr sz="1300"/>
          </a:p>
          <a:p>
            <a:pPr indent="-311150" lvl="4" marL="2286000" rtl="0" algn="l">
              <a:lnSpc>
                <a:spcPct val="115000"/>
              </a:lnSpc>
              <a:spcBef>
                <a:spcPts val="0"/>
              </a:spcBef>
              <a:spcAft>
                <a:spcPts val="0"/>
              </a:spcAft>
              <a:buClr>
                <a:schemeClr val="dk1"/>
              </a:buClr>
              <a:buSzPts val="1300"/>
              <a:buChar char="-"/>
            </a:pPr>
            <a:r>
              <a:t/>
            </a:r>
            <a:endParaRPr sz="1300"/>
          </a:p>
          <a:p>
            <a:pPr indent="-311150" lvl="2" marL="1371600" rtl="0" algn="l">
              <a:lnSpc>
                <a:spcPct val="115000"/>
              </a:lnSpc>
              <a:spcBef>
                <a:spcPts val="0"/>
              </a:spcBef>
              <a:spcAft>
                <a:spcPts val="0"/>
              </a:spcAft>
              <a:buClr>
                <a:schemeClr val="dk1"/>
              </a:buClr>
              <a:buSzPts val="1300"/>
              <a:buChar char="-"/>
            </a:pPr>
            <a:r>
              <a:rPr lang="en-US" sz="1300"/>
              <a:t>Input: </a:t>
            </a:r>
            <a:endParaRPr sz="1300"/>
          </a:p>
          <a:p>
            <a:pPr indent="-311150" lvl="3" marL="1828800" rtl="0" algn="l">
              <a:lnSpc>
                <a:spcPct val="115000"/>
              </a:lnSpc>
              <a:spcBef>
                <a:spcPts val="0"/>
              </a:spcBef>
              <a:spcAft>
                <a:spcPts val="0"/>
              </a:spcAft>
              <a:buClr>
                <a:schemeClr val="dk1"/>
              </a:buClr>
              <a:buSzPts val="1300"/>
              <a:buChar char="-"/>
            </a:pPr>
            <a:r>
              <a:rPr lang="en-US" sz="1300"/>
              <a:t>Accurate OWD Measurements Matrix: </a:t>
            </a:r>
            <a:endParaRPr sz="1300"/>
          </a:p>
          <a:p>
            <a:pPr indent="-311150" lvl="4" marL="2286000" rtl="0" algn="l">
              <a:lnSpc>
                <a:spcPct val="115000"/>
              </a:lnSpc>
              <a:spcBef>
                <a:spcPts val="0"/>
              </a:spcBef>
              <a:spcAft>
                <a:spcPts val="0"/>
              </a:spcAft>
              <a:buClr>
                <a:schemeClr val="dk1"/>
              </a:buClr>
              <a:buSzPts val="1300"/>
              <a:buChar char="-"/>
            </a:pPr>
            <a:r>
              <a:rPr lang="en-US" sz="1300"/>
              <a:t>NxN</a:t>
            </a:r>
            <a:endParaRPr sz="1300"/>
          </a:p>
          <a:p>
            <a:pPr indent="-311150" lvl="4" marL="2286000" rtl="0" algn="l">
              <a:lnSpc>
                <a:spcPct val="115000"/>
              </a:lnSpc>
              <a:spcBef>
                <a:spcPts val="0"/>
              </a:spcBef>
              <a:spcAft>
                <a:spcPts val="0"/>
              </a:spcAft>
              <a:buClr>
                <a:schemeClr val="dk1"/>
              </a:buClr>
              <a:buSzPts val="1300"/>
              <a:buChar char="-"/>
            </a:pPr>
            <a:r>
              <a:rPr lang="en-US" sz="1300"/>
              <a:t>packets timestamped when sent</a:t>
            </a:r>
            <a:endParaRPr sz="1300"/>
          </a:p>
          <a:p>
            <a:pPr indent="-311150" lvl="4" marL="2286000" rtl="0" algn="l">
              <a:lnSpc>
                <a:spcPct val="115000"/>
              </a:lnSpc>
              <a:spcBef>
                <a:spcPts val="0"/>
              </a:spcBef>
              <a:spcAft>
                <a:spcPts val="0"/>
              </a:spcAft>
              <a:buClr>
                <a:schemeClr val="dk1"/>
              </a:buClr>
              <a:buSzPts val="1300"/>
              <a:buChar char="-"/>
            </a:pPr>
            <a:r>
              <a:rPr lang="en-US" sz="1300"/>
              <a:t>Median Delay </a:t>
            </a:r>
            <a:endParaRPr sz="1300"/>
          </a:p>
          <a:p>
            <a:pPr indent="-311150" lvl="4" marL="2286000" rtl="0" algn="l">
              <a:lnSpc>
                <a:spcPct val="115000"/>
              </a:lnSpc>
              <a:spcBef>
                <a:spcPts val="0"/>
              </a:spcBef>
              <a:spcAft>
                <a:spcPts val="0"/>
              </a:spcAft>
              <a:buClr>
                <a:schemeClr val="dk1"/>
              </a:buClr>
              <a:buSzPts val="1300"/>
              <a:buChar char="-"/>
            </a:pPr>
            <a:r>
              <a:rPr lang="en-US" sz="1300"/>
              <a:t>44Byte UDP Packets</a:t>
            </a:r>
            <a:endParaRPr sz="1300"/>
          </a:p>
          <a:p>
            <a:pPr indent="-311150" lvl="3" marL="1828800" rtl="0" algn="l">
              <a:lnSpc>
                <a:spcPct val="115000"/>
              </a:lnSpc>
              <a:spcBef>
                <a:spcPts val="0"/>
              </a:spcBef>
              <a:spcAft>
                <a:spcPts val="0"/>
              </a:spcAft>
              <a:buClr>
                <a:schemeClr val="dk1"/>
              </a:buClr>
              <a:buSzPts val="1300"/>
              <a:buChar char="-"/>
            </a:pPr>
            <a:r>
              <a:rPr lang="en-US" sz="1300"/>
              <a:t>Communication/Load Pattern/Matrix (Application Traffic Pattern)</a:t>
            </a:r>
            <a:endParaRPr sz="1300"/>
          </a:p>
          <a:p>
            <a:pPr indent="-311150" lvl="4" marL="2286000" rtl="0" algn="l">
              <a:lnSpc>
                <a:spcPct val="115000"/>
              </a:lnSpc>
              <a:spcBef>
                <a:spcPts val="0"/>
              </a:spcBef>
              <a:spcAft>
                <a:spcPts val="0"/>
              </a:spcAft>
              <a:buClr>
                <a:schemeClr val="dk1"/>
              </a:buClr>
              <a:buSzPts val="1300"/>
              <a:buChar char="-"/>
            </a:pPr>
            <a:r>
              <a:rPr lang="en-US" sz="1300"/>
              <a:t>LxL</a:t>
            </a:r>
            <a:endParaRPr sz="1300"/>
          </a:p>
          <a:p>
            <a:pPr indent="-311150" lvl="4" marL="2286000" rtl="0" algn="l">
              <a:lnSpc>
                <a:spcPct val="115000"/>
              </a:lnSpc>
              <a:spcBef>
                <a:spcPts val="0"/>
              </a:spcBef>
              <a:spcAft>
                <a:spcPts val="0"/>
              </a:spcAft>
              <a:buClr>
                <a:schemeClr val="dk1"/>
              </a:buClr>
              <a:buSzPts val="1300"/>
              <a:buChar char="-"/>
            </a:pPr>
            <a:r>
              <a:rPr lang="en-US" sz="1300"/>
              <a:t>captures the normalized number of requests made by node k to node l per unit of time. </a:t>
            </a:r>
            <a:endParaRPr sz="1300"/>
          </a:p>
          <a:p>
            <a:pPr indent="-311150" lvl="4" marL="2286000" rtl="0" algn="l">
              <a:lnSpc>
                <a:spcPct val="115000"/>
              </a:lnSpc>
              <a:spcBef>
                <a:spcPts val="0"/>
              </a:spcBef>
              <a:spcAft>
                <a:spcPts val="0"/>
              </a:spcAft>
              <a:buClr>
                <a:schemeClr val="dk1"/>
              </a:buClr>
              <a:buSzPts val="1300"/>
              <a:buChar char="-"/>
            </a:pPr>
            <a:r>
              <a:rPr lang="en-US" sz="1300"/>
              <a:t>padded with zeros to be NxN</a:t>
            </a:r>
            <a:endParaRPr sz="1300"/>
          </a:p>
          <a:p>
            <a:pPr indent="-311150" lvl="2" marL="1371600" rtl="0" algn="l">
              <a:lnSpc>
                <a:spcPct val="115000"/>
              </a:lnSpc>
              <a:spcBef>
                <a:spcPts val="0"/>
              </a:spcBef>
              <a:spcAft>
                <a:spcPts val="0"/>
              </a:spcAft>
              <a:buClr>
                <a:schemeClr val="dk1"/>
              </a:buClr>
              <a:buSzPts val="1300"/>
              <a:buChar char="-"/>
            </a:pPr>
            <a:r>
              <a:rPr lang="en-US" sz="1300"/>
              <a:t>Goal:</a:t>
            </a:r>
            <a:endParaRPr sz="1300"/>
          </a:p>
          <a:p>
            <a:pPr indent="-311150" lvl="3" marL="1828800" rtl="0" algn="l">
              <a:lnSpc>
                <a:spcPct val="115000"/>
              </a:lnSpc>
              <a:spcBef>
                <a:spcPts val="0"/>
              </a:spcBef>
              <a:spcAft>
                <a:spcPts val="0"/>
              </a:spcAft>
              <a:buClr>
                <a:srgbClr val="595959"/>
              </a:buClr>
              <a:buSzPts val="1300"/>
              <a:buChar char="-"/>
            </a:pPr>
            <a:r>
              <a:rPr lang="en-US" sz="1300"/>
              <a:t>D = ∑</a:t>
            </a:r>
            <a:r>
              <a:rPr baseline="30000" lang="en-US" sz="1300"/>
              <a:t>L</a:t>
            </a:r>
            <a:r>
              <a:rPr baseline="-25000" lang="en-US" sz="1300"/>
              <a:t>i,j=1</a:t>
            </a:r>
            <a:r>
              <a:rPr lang="en-US" sz="1300"/>
              <a:t>λ</a:t>
            </a:r>
            <a:r>
              <a:rPr baseline="-25000" lang="en-US" sz="1300"/>
              <a:t>ij</a:t>
            </a:r>
            <a:r>
              <a:rPr lang="en-US" sz="1300"/>
              <a:t>d</a:t>
            </a:r>
            <a:r>
              <a:rPr baseline="-25000" lang="en-US" sz="1300"/>
              <a:t>ij</a:t>
            </a:r>
            <a:r>
              <a:rPr lang="en-US" sz="1300"/>
              <a:t>  </a:t>
            </a:r>
            <a:endParaRPr sz="1300"/>
          </a:p>
          <a:p>
            <a:pPr indent="-311150" lvl="4" marL="2286000" rtl="0" algn="l">
              <a:lnSpc>
                <a:spcPct val="115000"/>
              </a:lnSpc>
              <a:spcBef>
                <a:spcPts val="0"/>
              </a:spcBef>
              <a:spcAft>
                <a:spcPts val="0"/>
              </a:spcAft>
              <a:buClr>
                <a:srgbClr val="595959"/>
              </a:buClr>
              <a:buSzPts val="1300"/>
              <a:buChar char="-"/>
            </a:pPr>
            <a:r>
              <a:rPr lang="en-US" sz="1300"/>
              <a:t>HADAMARD PRODUCT OF OWD x LOAD</a:t>
            </a:r>
            <a:endParaRPr sz="1300"/>
          </a:p>
          <a:p>
            <a:pPr indent="-311150" lvl="4" marL="2286000" rtl="0" algn="l">
              <a:lnSpc>
                <a:spcPct val="115000"/>
              </a:lnSpc>
              <a:spcBef>
                <a:spcPts val="0"/>
              </a:spcBef>
              <a:spcAft>
                <a:spcPts val="0"/>
              </a:spcAft>
              <a:buClr>
                <a:schemeClr val="dk1"/>
              </a:buClr>
              <a:buSzPts val="1300"/>
              <a:buChar char="-"/>
            </a:pPr>
            <a:r>
              <a:rPr lang="en-US" sz="1300"/>
              <a:t>captures total distance traversed by the requests of the application per unit of time</a:t>
            </a:r>
            <a:endParaRPr sz="1300"/>
          </a:p>
          <a:p>
            <a:pPr indent="-311150" lvl="4" marL="2286000" rtl="0" algn="l">
              <a:lnSpc>
                <a:spcPct val="115000"/>
              </a:lnSpc>
              <a:spcBef>
                <a:spcPts val="0"/>
              </a:spcBef>
              <a:spcAft>
                <a:spcPts val="0"/>
              </a:spcAft>
              <a:buClr>
                <a:schemeClr val="dk1"/>
              </a:buClr>
              <a:buSzPts val="1300"/>
              <a:buChar char="-"/>
            </a:pPr>
            <a:r>
              <a:rPr lang="en-US" sz="1300"/>
              <a:t>Mathematical Representation of the total time or more precisely “in-network” time it takes for requests to flow through the distributed application. </a:t>
            </a:r>
            <a:endParaRPr sz="1300"/>
          </a:p>
          <a:p>
            <a:pPr indent="-311150" lvl="3" marL="1828800" rtl="0" algn="l">
              <a:lnSpc>
                <a:spcPct val="115000"/>
              </a:lnSpc>
              <a:spcBef>
                <a:spcPts val="0"/>
              </a:spcBef>
              <a:spcAft>
                <a:spcPts val="0"/>
              </a:spcAft>
              <a:buClr>
                <a:srgbClr val="595959"/>
              </a:buClr>
              <a:buSzPts val="1300"/>
              <a:buChar char="-"/>
            </a:pPr>
            <a:r>
              <a:rPr lang="en-US" sz="1300"/>
              <a:t>Minimize: D(P) = trace(𝚲PΔ</a:t>
            </a:r>
            <a:r>
              <a:rPr baseline="30000" lang="en-US" sz="1300"/>
              <a:t>T</a:t>
            </a:r>
            <a:r>
              <a:rPr lang="en-US" sz="1300"/>
              <a:t>P</a:t>
            </a:r>
            <a:r>
              <a:rPr baseline="30000" lang="en-US" sz="1300"/>
              <a:t>T</a:t>
            </a:r>
            <a:r>
              <a:rPr lang="en-US" sz="1300"/>
              <a:t>)</a:t>
            </a:r>
            <a:endParaRPr sz="1300"/>
          </a:p>
          <a:p>
            <a:pPr indent="-311150" lvl="4" marL="2286000" rtl="0" algn="l">
              <a:lnSpc>
                <a:spcPct val="115000"/>
              </a:lnSpc>
              <a:spcBef>
                <a:spcPts val="0"/>
              </a:spcBef>
              <a:spcAft>
                <a:spcPts val="0"/>
              </a:spcAft>
              <a:buClr>
                <a:schemeClr val="dk1"/>
              </a:buClr>
              <a:buSzPts val="1300"/>
              <a:buChar char="-"/>
            </a:pPr>
            <a:r>
              <a:rPr lang="en-US" sz="1300"/>
              <a:t>P is the set of all possible permutation matrices</a:t>
            </a:r>
            <a:endParaRPr sz="1300"/>
          </a:p>
          <a:p>
            <a:pPr indent="-311150" lvl="4" marL="2286000" rtl="0" algn="l">
              <a:lnSpc>
                <a:spcPct val="115000"/>
              </a:lnSpc>
              <a:spcBef>
                <a:spcPts val="0"/>
              </a:spcBef>
              <a:spcAft>
                <a:spcPts val="0"/>
              </a:spcAft>
              <a:buClr>
                <a:schemeClr val="dk1"/>
              </a:buClr>
              <a:buSzPts val="1300"/>
              <a:buChar char="-"/>
            </a:pPr>
            <a:r>
              <a:rPr lang="en-US" sz="1300"/>
              <a:t>trace: the sum of diagonal elements</a:t>
            </a:r>
            <a:endParaRPr sz="1300"/>
          </a:p>
          <a:p>
            <a:pPr indent="-311150" lvl="4" marL="2286000" rtl="0" algn="l">
              <a:lnSpc>
                <a:spcPct val="115000"/>
              </a:lnSpc>
              <a:spcBef>
                <a:spcPts val="0"/>
              </a:spcBef>
              <a:spcAft>
                <a:spcPts val="0"/>
              </a:spcAft>
              <a:buClr>
                <a:schemeClr val="dk1"/>
              </a:buClr>
              <a:buSzPts val="1300"/>
              <a:buChar char="-"/>
            </a:pPr>
            <a:r>
              <a:rPr lang="en-US" sz="1300"/>
              <a:t>trace of hadamard product with permutation set: </a:t>
            </a:r>
            <a:endParaRPr sz="1300"/>
          </a:p>
          <a:p>
            <a:pPr indent="-311150" lvl="5" marL="2743200" rtl="0" algn="l">
              <a:lnSpc>
                <a:spcPct val="115000"/>
              </a:lnSpc>
              <a:spcBef>
                <a:spcPts val="0"/>
              </a:spcBef>
              <a:spcAft>
                <a:spcPts val="0"/>
              </a:spcAft>
              <a:buClr>
                <a:schemeClr val="dk1"/>
              </a:buClr>
              <a:buSzPts val="1300"/>
              <a:buChar char="-"/>
            </a:pPr>
            <a:r>
              <a:rPr lang="en-US" sz="1300"/>
              <a:t>represents “in-network time” of requests for this assignment of service nodes to VMs</a:t>
            </a:r>
            <a:endParaRPr sz="1300"/>
          </a:p>
          <a:p>
            <a:pPr indent="-311150" lvl="5" marL="2743200" rtl="0" algn="l">
              <a:lnSpc>
                <a:spcPct val="115000"/>
              </a:lnSpc>
              <a:spcBef>
                <a:spcPts val="0"/>
              </a:spcBef>
              <a:spcAft>
                <a:spcPts val="0"/>
              </a:spcAft>
              <a:buClr>
                <a:schemeClr val="dk1"/>
              </a:buClr>
              <a:buSzPts val="1300"/>
              <a:buChar char="-"/>
            </a:pPr>
            <a:r>
              <a:rPr lang="en-US" sz="1300"/>
              <a:t>summing up only elements where i=j, representing the product of load and delay for requests that start and end at the same VM.</a:t>
            </a:r>
            <a:endParaRPr sz="1300"/>
          </a:p>
          <a:p>
            <a:pPr indent="-311150" lvl="5" marL="2743200" rtl="0" algn="l">
              <a:lnSpc>
                <a:spcPct val="115000"/>
              </a:lnSpc>
              <a:spcBef>
                <a:spcPts val="0"/>
              </a:spcBef>
              <a:spcAft>
                <a:spcPts val="0"/>
              </a:spcAft>
              <a:buClr>
                <a:schemeClr val="dk1"/>
              </a:buClr>
              <a:buSzPts val="1300"/>
              <a:buChar char="-"/>
            </a:pPr>
            <a:r>
              <a:rPr lang="en-US" sz="1300"/>
              <a:t>aims to find the VM assignment that minimizes the total “in-network” time for self-communicating requests?</a:t>
            </a:r>
            <a:endParaRPr sz="1300"/>
          </a:p>
          <a:p>
            <a:pPr indent="-311150" lvl="5" marL="2743200" rtl="0" algn="l">
              <a:lnSpc>
                <a:spcPct val="115000"/>
              </a:lnSpc>
              <a:spcBef>
                <a:spcPts val="0"/>
              </a:spcBef>
              <a:spcAft>
                <a:spcPts val="0"/>
              </a:spcAft>
              <a:buClr>
                <a:schemeClr val="dk1"/>
              </a:buClr>
              <a:buSzPts val="1300"/>
              <a:buChar char="-"/>
            </a:pPr>
            <a:r>
              <a:rPr lang="en-US" sz="1300"/>
              <a:t>the diagonal is important because LemonDrop is primarily concerned with optimizing delays experienced by requests that start and stay within same VM?</a:t>
            </a:r>
            <a:endParaRPr sz="1300"/>
          </a:p>
          <a:p>
            <a:pPr indent="-311150" lvl="5" marL="2743200" rtl="0" algn="l">
              <a:lnSpc>
                <a:spcPct val="115000"/>
              </a:lnSpc>
              <a:spcBef>
                <a:spcPts val="0"/>
              </a:spcBef>
              <a:spcAft>
                <a:spcPts val="0"/>
              </a:spcAft>
              <a:buClr>
                <a:schemeClr val="dk1"/>
              </a:buClr>
              <a:buSzPts val="1300"/>
              <a:buChar char="-"/>
            </a:pPr>
            <a:r>
              <a:rPr lang="en-US" sz="1300"/>
              <a:t>these are requests that are directly affected by VM performance.</a:t>
            </a:r>
            <a:endParaRPr sz="1300"/>
          </a:p>
          <a:p>
            <a:pPr indent="-311150" lvl="4" marL="2286000" rtl="0" algn="l">
              <a:lnSpc>
                <a:spcPct val="115000"/>
              </a:lnSpc>
              <a:spcBef>
                <a:spcPts val="0"/>
              </a:spcBef>
              <a:spcAft>
                <a:spcPts val="0"/>
              </a:spcAft>
              <a:buClr>
                <a:schemeClr val="dk1"/>
              </a:buClr>
              <a:buSzPts val="1300"/>
              <a:buChar char="-"/>
            </a:pPr>
            <a:r>
              <a:rPr lang="en-US" sz="1300"/>
              <a:t>𝚲xP: </a:t>
            </a:r>
            <a:endParaRPr sz="1300"/>
          </a:p>
          <a:p>
            <a:pPr indent="-311150" lvl="5" marL="2743200" rtl="0" algn="l">
              <a:lnSpc>
                <a:spcPct val="115000"/>
              </a:lnSpc>
              <a:spcBef>
                <a:spcPts val="0"/>
              </a:spcBef>
              <a:spcAft>
                <a:spcPts val="0"/>
              </a:spcAft>
              <a:buClr>
                <a:schemeClr val="dk1"/>
              </a:buClr>
              <a:buSzPts val="1300"/>
              <a:buChar char="-"/>
            </a:pPr>
            <a:r>
              <a:rPr lang="en-US" sz="1300"/>
              <a:t>multiplies the LOAD matrix by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rearranges the rows of the LOAD matrix according to the assignment of service nodes to VMs </a:t>
            </a:r>
            <a:endParaRPr sz="1300"/>
          </a:p>
          <a:p>
            <a:pPr indent="-311150" lvl="5" marL="2743200" rtl="0" algn="l">
              <a:lnSpc>
                <a:spcPct val="115000"/>
              </a:lnSpc>
              <a:spcBef>
                <a:spcPts val="0"/>
              </a:spcBef>
              <a:spcAft>
                <a:spcPts val="0"/>
              </a:spcAft>
              <a:buClr>
                <a:schemeClr val="dk1"/>
              </a:buClr>
              <a:buSzPts val="1300"/>
              <a:buChar char="-"/>
            </a:pPr>
            <a:r>
              <a:rPr lang="en-US" sz="1300"/>
              <a:t>resulting matrix represents the LOAD between VMs after the assignment </a:t>
            </a:r>
            <a:endParaRPr sz="1300"/>
          </a:p>
          <a:p>
            <a:pPr indent="-311150" lvl="4" marL="2286000" rtl="0" algn="l">
              <a:lnSpc>
                <a:spcPct val="115000"/>
              </a:lnSpc>
              <a:spcBef>
                <a:spcPts val="0"/>
              </a:spcBef>
              <a:spcAft>
                <a:spcPts val="0"/>
              </a:spcAft>
              <a:buClr>
                <a:schemeClr val="dk1"/>
              </a:buClr>
              <a:buSzPts val="1300"/>
              <a:buChar char="-"/>
            </a:pPr>
            <a:r>
              <a:rPr lang="en-US" sz="1300"/>
              <a:t>(𝚲xP) x Δ</a:t>
            </a:r>
            <a:r>
              <a:rPr baseline="30000" lang="en-US" sz="1300"/>
              <a:t>T </a:t>
            </a:r>
            <a:endParaRPr sz="1300"/>
          </a:p>
          <a:p>
            <a:pPr indent="-311150" lvl="5" marL="2743200" rtl="0" algn="l">
              <a:lnSpc>
                <a:spcPct val="115000"/>
              </a:lnSpc>
              <a:spcBef>
                <a:spcPts val="0"/>
              </a:spcBef>
              <a:spcAft>
                <a:spcPts val="0"/>
              </a:spcAft>
              <a:buClr>
                <a:schemeClr val="dk1"/>
              </a:buClr>
              <a:buSzPts val="1300"/>
              <a:buChar char="-"/>
            </a:pPr>
            <a:r>
              <a:rPr lang="en-US" sz="1300"/>
              <a:t>Multiplies the result by the transpose of the OWD matrix </a:t>
            </a:r>
            <a:endParaRPr sz="1300"/>
          </a:p>
          <a:p>
            <a:pPr indent="-311150" lvl="5" marL="2743200" rtl="0" algn="l">
              <a:lnSpc>
                <a:spcPct val="115000"/>
              </a:lnSpc>
              <a:spcBef>
                <a:spcPts val="0"/>
              </a:spcBef>
              <a:spcAft>
                <a:spcPts val="0"/>
              </a:spcAft>
              <a:buClr>
                <a:schemeClr val="dk1"/>
              </a:buClr>
              <a:buSzPts val="1300"/>
              <a:buChar char="-"/>
            </a:pPr>
            <a:r>
              <a:rPr lang="en-US" sz="1300"/>
              <a:t>calculating the product of load and delay for each pair of VMs </a:t>
            </a:r>
            <a:endParaRPr sz="1300"/>
          </a:p>
          <a:p>
            <a:pPr indent="-311150" lvl="4" marL="2286000" rtl="0" algn="l">
              <a:lnSpc>
                <a:spcPct val="115000"/>
              </a:lnSpc>
              <a:spcBef>
                <a:spcPts val="0"/>
              </a:spcBef>
              <a:spcAft>
                <a:spcPts val="0"/>
              </a:spcAft>
              <a:buClr>
                <a:schemeClr val="dk1"/>
              </a:buClr>
              <a:buSzPts val="1300"/>
              <a:buChar char="-"/>
            </a:pPr>
            <a:r>
              <a:rPr lang="en-US" sz="1300"/>
              <a:t>( (𝚲xP) x Δ</a:t>
            </a:r>
            <a:r>
              <a:rPr baseline="30000" lang="en-US" sz="1300"/>
              <a:t>T </a:t>
            </a:r>
            <a:r>
              <a:rPr lang="en-US" sz="1300"/>
              <a:t>) x P</a:t>
            </a:r>
            <a:r>
              <a:rPr baseline="30000" lang="en-US" sz="1300"/>
              <a:t>T</a:t>
            </a:r>
            <a:endParaRPr sz="1300"/>
          </a:p>
          <a:p>
            <a:pPr indent="-311150" lvl="5" marL="2743200" rtl="0" algn="l">
              <a:lnSpc>
                <a:spcPct val="115000"/>
              </a:lnSpc>
              <a:spcBef>
                <a:spcPts val="0"/>
              </a:spcBef>
              <a:spcAft>
                <a:spcPts val="0"/>
              </a:spcAft>
              <a:buClr>
                <a:schemeClr val="dk1"/>
              </a:buClr>
              <a:buSzPts val="1300"/>
              <a:buChar char="-"/>
            </a:pPr>
            <a:r>
              <a:rPr lang="en-US" sz="1300"/>
              <a:t>Multiplies again by the transpose of the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rearranging columns of the resulting matrix </a:t>
            </a:r>
            <a:endParaRPr sz="1300"/>
          </a:p>
          <a:p>
            <a:pPr indent="-311150" lvl="5" marL="2743200" rtl="0" algn="l">
              <a:lnSpc>
                <a:spcPct val="115000"/>
              </a:lnSpc>
              <a:spcBef>
                <a:spcPts val="0"/>
              </a:spcBef>
              <a:spcAft>
                <a:spcPts val="0"/>
              </a:spcAft>
              <a:buClr>
                <a:schemeClr val="dk1"/>
              </a:buClr>
              <a:buSzPts val="1300"/>
              <a:buChar char="-"/>
            </a:pPr>
            <a:r>
              <a:rPr lang="en-US" sz="1300"/>
              <a:t>aligning the results with the original service node ordering </a:t>
            </a:r>
            <a:endParaRPr sz="1300"/>
          </a:p>
          <a:p>
            <a:pPr indent="-311150" lvl="4" marL="2286000" rtl="0" algn="l">
              <a:lnSpc>
                <a:spcPct val="115000"/>
              </a:lnSpc>
              <a:spcBef>
                <a:spcPts val="0"/>
              </a:spcBef>
              <a:spcAft>
                <a:spcPts val="0"/>
              </a:spcAft>
              <a:buClr>
                <a:schemeClr val="dk1"/>
              </a:buClr>
              <a:buSzPts val="1300"/>
              <a:buChar char="-"/>
            </a:pPr>
            <a:r>
              <a:rPr lang="en-US" sz="1300"/>
              <a:t>trace() </a:t>
            </a:r>
            <a:endParaRPr sz="1300"/>
          </a:p>
          <a:p>
            <a:pPr indent="-311150" lvl="5" marL="2743200" rtl="0" algn="l">
              <a:lnSpc>
                <a:spcPct val="115000"/>
              </a:lnSpc>
              <a:spcBef>
                <a:spcPts val="0"/>
              </a:spcBef>
              <a:spcAft>
                <a:spcPts val="0"/>
              </a:spcAft>
              <a:buClr>
                <a:schemeClr val="dk1"/>
              </a:buClr>
              <a:buSzPts val="1300"/>
              <a:buChar char="-"/>
            </a:pPr>
            <a:r>
              <a:rPr lang="en-US" sz="1300"/>
              <a:t>sums up diagonal elements, representing the in-network time for requests that start and end at the same VM</a:t>
            </a:r>
            <a:endParaRPr sz="1300"/>
          </a:p>
          <a:p>
            <a:pPr indent="-311150" lvl="0" marL="457200" rtl="0" algn="l">
              <a:lnSpc>
                <a:spcPct val="115000"/>
              </a:lnSpc>
              <a:spcBef>
                <a:spcPts val="0"/>
              </a:spcBef>
              <a:spcAft>
                <a:spcPts val="0"/>
              </a:spcAft>
              <a:buClr>
                <a:schemeClr val="dk1"/>
              </a:buClr>
              <a:buSzPts val="1300"/>
              <a:buChar char="-"/>
            </a:pPr>
            <a:r>
              <a:rPr lang="en-US" sz="1300"/>
              <a:t>Disproportionally robust for Jasper’s use case </a:t>
            </a:r>
            <a:endParaRPr sz="1300"/>
          </a:p>
          <a:p>
            <a:pPr indent="-311150" lvl="0" marL="457200" rtl="0" algn="l">
              <a:lnSpc>
                <a:spcPct val="115000"/>
              </a:lnSpc>
              <a:spcBef>
                <a:spcPts val="0"/>
              </a:spcBef>
              <a:spcAft>
                <a:spcPts val="0"/>
              </a:spcAft>
              <a:buClr>
                <a:schemeClr val="dk1"/>
              </a:buClr>
              <a:buSzPts val="1300"/>
              <a:buChar char="-"/>
            </a:pPr>
            <a:r>
              <a:rPr lang="en-US" sz="1300"/>
              <a:t>Scalability Issues: </a:t>
            </a:r>
            <a:endParaRPr sz="1300"/>
          </a:p>
          <a:p>
            <a:pPr indent="-311150" lvl="1" marL="914400" rtl="0" algn="l">
              <a:lnSpc>
                <a:spcPct val="115000"/>
              </a:lnSpc>
              <a:spcBef>
                <a:spcPts val="0"/>
              </a:spcBef>
              <a:spcAft>
                <a:spcPts val="0"/>
              </a:spcAft>
              <a:buClr>
                <a:schemeClr val="dk1"/>
              </a:buClr>
              <a:buSzPts val="1300"/>
              <a:buChar char="-"/>
            </a:pPr>
            <a:r>
              <a:rPr lang="en-US" sz="1300"/>
              <a:t>All-to-All Probe Mesh (2 min): N increases =&gt; Stress placed on VMs, Data Collection, Storing, Analyzing</a:t>
            </a:r>
            <a:endParaRPr sz="1300"/>
          </a:p>
          <a:p>
            <a:pPr indent="-311150" lvl="2" marL="1371600" rtl="0" algn="l">
              <a:lnSpc>
                <a:spcPct val="115000"/>
              </a:lnSpc>
              <a:spcBef>
                <a:spcPts val="0"/>
              </a:spcBef>
              <a:spcAft>
                <a:spcPts val="0"/>
              </a:spcAft>
              <a:buClr>
                <a:schemeClr val="dk1"/>
              </a:buClr>
              <a:buSzPts val="1300"/>
              <a:buChar char="-"/>
            </a:pPr>
            <a:r>
              <a:rPr lang="en-US" sz="1300"/>
              <a:t>Expensive </a:t>
            </a:r>
            <a:endParaRPr sz="1300"/>
          </a:p>
          <a:p>
            <a:pPr indent="-311150" lvl="2" marL="1371600" rtl="0" algn="l">
              <a:lnSpc>
                <a:spcPct val="115000"/>
              </a:lnSpc>
              <a:spcBef>
                <a:spcPts val="0"/>
              </a:spcBef>
              <a:spcAft>
                <a:spcPts val="0"/>
              </a:spcAft>
              <a:buClr>
                <a:schemeClr val="dk1"/>
              </a:buClr>
              <a:buSzPts val="1300"/>
              <a:buChar char="-"/>
            </a:pPr>
            <a:r>
              <a:rPr lang="en-US" sz="1300"/>
              <a:t>Not Scalable</a:t>
            </a:r>
            <a:endParaRPr sz="1300"/>
          </a:p>
          <a:p>
            <a:pPr indent="-311150" lvl="1" marL="914400" rtl="0" algn="l">
              <a:lnSpc>
                <a:spcPct val="115000"/>
              </a:lnSpc>
              <a:spcBef>
                <a:spcPts val="0"/>
              </a:spcBef>
              <a:spcAft>
                <a:spcPts val="0"/>
              </a:spcAft>
              <a:buClr>
                <a:schemeClr val="dk1"/>
              </a:buClr>
              <a:buSzPts val="1300"/>
              <a:buChar char="-"/>
            </a:pPr>
            <a:r>
              <a:rPr lang="en-US" sz="1300"/>
              <a:t>Optimization Method </a:t>
            </a:r>
            <a:endParaRPr sz="1300"/>
          </a:p>
          <a:p>
            <a:pPr indent="-311150" lvl="2" marL="1371600" rtl="0" algn="l">
              <a:lnSpc>
                <a:spcPct val="115000"/>
              </a:lnSpc>
              <a:spcBef>
                <a:spcPts val="0"/>
              </a:spcBef>
              <a:spcAft>
                <a:spcPts val="0"/>
              </a:spcAft>
              <a:buClr>
                <a:schemeClr val="dk1"/>
              </a:buClr>
              <a:buSzPts val="1300"/>
              <a:buChar char="-"/>
            </a:pPr>
            <a:r>
              <a:rPr lang="en-US" sz="1300"/>
              <a:t>FAQ is O(n</a:t>
            </a:r>
            <a:r>
              <a:rPr baseline="30000" lang="en-US" sz="1300"/>
              <a:t>3</a:t>
            </a:r>
            <a:r>
              <a:rPr lang="en-US" sz="1300"/>
              <a:t>)</a:t>
            </a:r>
            <a:endParaRPr sz="1300"/>
          </a:p>
          <a:p>
            <a:pPr indent="-311150" lvl="0" marL="457200" rtl="0" algn="l">
              <a:lnSpc>
                <a:spcPct val="115000"/>
              </a:lnSpc>
              <a:spcBef>
                <a:spcPts val="0"/>
              </a:spcBef>
              <a:spcAft>
                <a:spcPts val="0"/>
              </a:spcAft>
              <a:buClr>
                <a:schemeClr val="dk1"/>
              </a:buClr>
              <a:buSzPts val="1300"/>
              <a:buFont typeface="Candara"/>
              <a:buChar char="-"/>
            </a:pPr>
            <a:r>
              <a:t/>
            </a:r>
            <a:endParaRPr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f38ba70752_0_231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13" name="Google Shape;913;g2f38ba70752_0_231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4" name="Google Shape;914;g2f38ba70752_0_231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lnSpc>
                <a:spcPct val="115000"/>
              </a:lnSpc>
              <a:spcBef>
                <a:spcPts val="0"/>
              </a:spcBef>
              <a:spcAft>
                <a:spcPts val="0"/>
              </a:spcAft>
              <a:buClr>
                <a:schemeClr val="dk1"/>
              </a:buClr>
              <a:buSzPts val="1300"/>
              <a:buFont typeface="Arial"/>
              <a:buChar char="-"/>
            </a:pPr>
            <a:r>
              <a:rPr lang="en-US" sz="1300"/>
              <a:t>One work that addresses this is LemonDrop. </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Lemondrop develops a Method for selecting VMs within a given cloud cluster optimized for an application’s latency needs.</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Via this method, Lemondrop demonstrates that: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equally strong: “</a:t>
            </a:r>
            <a:r>
              <a:rPr i="1" lang="en-US" sz="1300"/>
              <a:t>Lemons</a:t>
            </a:r>
            <a:r>
              <a:rPr lang="en-US" sz="1300"/>
              <a:t>” or “</a:t>
            </a:r>
            <a:r>
              <a:rPr i="1" lang="en-US" sz="1300"/>
              <a:t>Stragglers</a:t>
            </a:r>
            <a:r>
              <a:rPr lang="en-US" sz="1300"/>
              <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interchangeable</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Algorithm:</a:t>
            </a:r>
            <a:endParaRPr sz="1300"/>
          </a:p>
          <a:p>
            <a:pPr indent="-311150" lvl="0" marL="914400" rtl="0" algn="l">
              <a:lnSpc>
                <a:spcPct val="115000"/>
              </a:lnSpc>
              <a:spcBef>
                <a:spcPts val="0"/>
              </a:spcBef>
              <a:spcAft>
                <a:spcPts val="0"/>
              </a:spcAft>
              <a:buClr>
                <a:schemeClr val="dk1"/>
              </a:buClr>
              <a:buSzPts val="1300"/>
              <a:buChar char="-"/>
            </a:pPr>
            <a:r>
              <a:rPr lang="en-US" sz="1300"/>
              <a:t>Clock-Synchronization: Allows for accurate OWD delay latency across pairs of VMs within the entire cluster</a:t>
            </a:r>
            <a:endParaRPr sz="1300"/>
          </a:p>
          <a:p>
            <a:pPr indent="-311150" lvl="0" marL="914400" rtl="0" algn="l">
              <a:lnSpc>
                <a:spcPct val="115000"/>
              </a:lnSpc>
              <a:spcBef>
                <a:spcPts val="0"/>
              </a:spcBef>
              <a:spcAft>
                <a:spcPts val="0"/>
              </a:spcAft>
              <a:buClr>
                <a:schemeClr val="dk1"/>
              </a:buClr>
              <a:buSzPts val="1300"/>
              <a:buChar char="-"/>
            </a:pPr>
            <a:r>
              <a:rPr lang="en-US" sz="1300"/>
              <a:t>Quadratic Assignment Problem Solver</a:t>
            </a:r>
            <a:endParaRPr sz="1300"/>
          </a:p>
          <a:p>
            <a:pPr indent="-311150" lvl="2" marL="1371600" rtl="0" algn="l">
              <a:lnSpc>
                <a:spcPct val="115000"/>
              </a:lnSpc>
              <a:spcBef>
                <a:spcPts val="0"/>
              </a:spcBef>
              <a:spcAft>
                <a:spcPts val="0"/>
              </a:spcAft>
              <a:buClr>
                <a:schemeClr val="dk1"/>
              </a:buClr>
              <a:buSzPts val="1300"/>
              <a:buChar char="-"/>
            </a:pPr>
            <a:r>
              <a:rPr lang="en-US" sz="1300"/>
              <a:t>Assign facilities to locations such that traffic flow between facilities is minimized </a:t>
            </a:r>
            <a:endParaRPr sz="1300"/>
          </a:p>
          <a:p>
            <a:pPr indent="-311150" lvl="3" marL="1828800" rtl="0" algn="l">
              <a:lnSpc>
                <a:spcPct val="115000"/>
              </a:lnSpc>
              <a:spcBef>
                <a:spcPts val="0"/>
              </a:spcBef>
              <a:spcAft>
                <a:spcPts val="0"/>
              </a:spcAft>
              <a:buClr>
                <a:schemeClr val="dk1"/>
              </a:buClr>
              <a:buSzPts val="1300"/>
              <a:buChar char="-"/>
            </a:pPr>
            <a:r>
              <a:rPr lang="en-US" sz="1300"/>
              <a:t>Nodes are facilities </a:t>
            </a:r>
            <a:endParaRPr sz="1300"/>
          </a:p>
          <a:p>
            <a:pPr indent="-311150" lvl="3" marL="1828800" rtl="0" algn="l">
              <a:lnSpc>
                <a:spcPct val="115000"/>
              </a:lnSpc>
              <a:spcBef>
                <a:spcPts val="0"/>
              </a:spcBef>
              <a:spcAft>
                <a:spcPts val="0"/>
              </a:spcAft>
              <a:buClr>
                <a:schemeClr val="dk1"/>
              </a:buClr>
              <a:buSzPts val="1300"/>
              <a:buChar char="-"/>
            </a:pPr>
            <a:r>
              <a:rPr lang="en-US" sz="1300"/>
              <a:t>VMs themselves are locations </a:t>
            </a:r>
            <a:endParaRPr sz="1300"/>
          </a:p>
          <a:p>
            <a:pPr indent="-311150" lvl="2" marL="1371600" rtl="0" algn="l">
              <a:lnSpc>
                <a:spcPct val="115000"/>
              </a:lnSpc>
              <a:spcBef>
                <a:spcPts val="0"/>
              </a:spcBef>
              <a:spcAft>
                <a:spcPts val="0"/>
              </a:spcAft>
              <a:buClr>
                <a:schemeClr val="dk1"/>
              </a:buClr>
              <a:buSzPts val="1300"/>
              <a:buChar char="-"/>
            </a:pPr>
            <a:r>
              <a:rPr lang="en-US" sz="1300"/>
              <a:t>QAP is NP-Hard</a:t>
            </a:r>
            <a:endParaRPr sz="1300"/>
          </a:p>
          <a:p>
            <a:pPr indent="-311150" lvl="2" marL="1371600" rtl="0" algn="l">
              <a:lnSpc>
                <a:spcPct val="115000"/>
              </a:lnSpc>
              <a:spcBef>
                <a:spcPts val="0"/>
              </a:spcBef>
              <a:spcAft>
                <a:spcPts val="0"/>
              </a:spcAft>
              <a:buClr>
                <a:schemeClr val="dk1"/>
              </a:buClr>
              <a:buSzPts val="1300"/>
              <a:buChar char="-"/>
            </a:pPr>
            <a:r>
              <a:rPr lang="en-US" sz="1300"/>
              <a:t>Approximate method to obtain locally optimal solution to a relaxed version of the problem is used:</a:t>
            </a:r>
            <a:endParaRPr sz="1300"/>
          </a:p>
          <a:p>
            <a:pPr indent="-311150" lvl="3" marL="1828800" rtl="0" algn="l">
              <a:lnSpc>
                <a:spcPct val="115000"/>
              </a:lnSpc>
              <a:spcBef>
                <a:spcPts val="0"/>
              </a:spcBef>
              <a:spcAft>
                <a:spcPts val="0"/>
              </a:spcAft>
              <a:buClr>
                <a:schemeClr val="dk1"/>
              </a:buClr>
              <a:buSzPts val="1300"/>
              <a:buChar char="-"/>
            </a:pPr>
            <a:r>
              <a:rPr lang="en-US" sz="1300"/>
              <a:t>FAQ:</a:t>
            </a:r>
            <a:endParaRPr sz="1300"/>
          </a:p>
          <a:p>
            <a:pPr indent="-311150" lvl="4" marL="2286000" rtl="0" algn="l">
              <a:lnSpc>
                <a:spcPct val="115000"/>
              </a:lnSpc>
              <a:spcBef>
                <a:spcPts val="0"/>
              </a:spcBef>
              <a:spcAft>
                <a:spcPts val="0"/>
              </a:spcAft>
              <a:buClr>
                <a:schemeClr val="dk1"/>
              </a:buClr>
              <a:buSzPts val="1300"/>
              <a:buChar char="-"/>
            </a:pPr>
            <a:r>
              <a:rPr lang="en-US" sz="1300"/>
              <a:t>Relaxes the constraint set P to the set of doubly stochastic matrices denoted as D </a:t>
            </a:r>
            <a:endParaRPr sz="1300"/>
          </a:p>
          <a:p>
            <a:pPr indent="-311150" lvl="4" marL="2286000" rtl="0" algn="l">
              <a:lnSpc>
                <a:spcPct val="115000"/>
              </a:lnSpc>
              <a:spcBef>
                <a:spcPts val="0"/>
              </a:spcBef>
              <a:spcAft>
                <a:spcPts val="0"/>
              </a:spcAft>
              <a:buClr>
                <a:schemeClr val="dk1"/>
              </a:buClr>
              <a:buSzPts val="1300"/>
              <a:buChar char="-"/>
            </a:pPr>
            <a:r>
              <a:rPr lang="en-US" sz="1300"/>
              <a:t>non-negative, rows and columns add to 1.</a:t>
            </a:r>
            <a:endParaRPr sz="1300"/>
          </a:p>
          <a:p>
            <a:pPr indent="-311150" lvl="4" marL="2286000" rtl="0" algn="l">
              <a:lnSpc>
                <a:spcPct val="115000"/>
              </a:lnSpc>
              <a:spcBef>
                <a:spcPts val="0"/>
              </a:spcBef>
              <a:spcAft>
                <a:spcPts val="0"/>
              </a:spcAft>
              <a:buClr>
                <a:schemeClr val="dk1"/>
              </a:buClr>
              <a:buSzPts val="1300"/>
              <a:buChar char="-"/>
            </a:pPr>
            <a:r>
              <a:rPr lang="en-US" sz="1300"/>
              <a:t>continuous optimization routine </a:t>
            </a:r>
            <a:endParaRPr sz="1300"/>
          </a:p>
          <a:p>
            <a:pPr indent="-311150" lvl="4" marL="2286000" rtl="0" algn="l">
              <a:lnSpc>
                <a:spcPct val="115000"/>
              </a:lnSpc>
              <a:spcBef>
                <a:spcPts val="0"/>
              </a:spcBef>
              <a:spcAft>
                <a:spcPts val="0"/>
              </a:spcAft>
              <a:buClr>
                <a:schemeClr val="dk1"/>
              </a:buClr>
              <a:buSzPts val="1300"/>
              <a:buChar char="-"/>
            </a:pPr>
            <a:r>
              <a:rPr lang="en-US" sz="1300"/>
              <a:t>final solution is projected to the closest point in P</a:t>
            </a:r>
            <a:endParaRPr sz="1300"/>
          </a:p>
          <a:p>
            <a:pPr indent="-311150" lvl="3" marL="1828800" rtl="0" algn="l">
              <a:lnSpc>
                <a:spcPct val="115000"/>
              </a:lnSpc>
              <a:spcBef>
                <a:spcPts val="0"/>
              </a:spcBef>
              <a:spcAft>
                <a:spcPts val="0"/>
              </a:spcAft>
              <a:buClr>
                <a:schemeClr val="dk1"/>
              </a:buClr>
              <a:buSzPts val="1300"/>
              <a:buChar char="-"/>
            </a:pPr>
            <a:r>
              <a:rPr lang="en-US" sz="1300"/>
              <a:t>Step-by-Step</a:t>
            </a:r>
            <a:endParaRPr sz="1300"/>
          </a:p>
          <a:p>
            <a:pPr indent="-311150" lvl="4" marL="2286000" rtl="0" algn="l">
              <a:lnSpc>
                <a:spcPct val="115000"/>
              </a:lnSpc>
              <a:spcBef>
                <a:spcPts val="0"/>
              </a:spcBef>
              <a:spcAft>
                <a:spcPts val="0"/>
              </a:spcAft>
              <a:buClr>
                <a:schemeClr val="dk1"/>
              </a:buClr>
              <a:buSzPts val="1300"/>
              <a:buChar char="-"/>
            </a:pPr>
            <a:r>
              <a:rPr lang="en-US" sz="1300"/>
              <a:t>scipy and scipy.optimize</a:t>
            </a:r>
            <a:endParaRPr sz="1300"/>
          </a:p>
          <a:p>
            <a:pPr indent="-311150" lvl="4" marL="2286000" rtl="0" algn="l">
              <a:lnSpc>
                <a:spcPct val="115000"/>
              </a:lnSpc>
              <a:spcBef>
                <a:spcPts val="0"/>
              </a:spcBef>
              <a:spcAft>
                <a:spcPts val="0"/>
              </a:spcAft>
              <a:buClr>
                <a:schemeClr val="dk1"/>
              </a:buClr>
              <a:buSzPts val="1300"/>
              <a:buChar char="-"/>
            </a:pPr>
            <a:r>
              <a:rPr lang="en-US" sz="1300"/>
              <a:t>Initialize Permutation matrix: P = np.ones((self.N, self.N)) / self.N </a:t>
            </a:r>
            <a:endParaRPr sz="1300"/>
          </a:p>
          <a:p>
            <a:pPr indent="-311150" lvl="4" marL="2286000" rtl="0" algn="l">
              <a:lnSpc>
                <a:spcPct val="115000"/>
              </a:lnSpc>
              <a:spcBef>
                <a:spcPts val="0"/>
              </a:spcBef>
              <a:spcAft>
                <a:spcPts val="0"/>
              </a:spcAft>
              <a:buClr>
                <a:schemeClr val="dk1"/>
              </a:buClr>
              <a:buSzPts val="1300"/>
              <a:buChar char="-"/>
            </a:pPr>
            <a:r>
              <a:rPr lang="en-US" sz="1300"/>
              <a:t>While Loop: </a:t>
            </a:r>
            <a:endParaRPr sz="1300"/>
          </a:p>
          <a:p>
            <a:pPr indent="-311150" lvl="5" marL="2743200" rtl="0" algn="l">
              <a:lnSpc>
                <a:spcPct val="115000"/>
              </a:lnSpc>
              <a:spcBef>
                <a:spcPts val="0"/>
              </a:spcBef>
              <a:spcAft>
                <a:spcPts val="0"/>
              </a:spcAft>
              <a:buClr>
                <a:schemeClr val="dk1"/>
              </a:buClr>
              <a:buSzPts val="1300"/>
              <a:buChar char="-"/>
            </a:pPr>
            <a:r>
              <a:rPr lang="en-US" sz="1300"/>
              <a:t>Gradient with respect to current solution </a:t>
            </a:r>
            <a:endParaRPr sz="1300"/>
          </a:p>
          <a:p>
            <a:pPr indent="-311150" lvl="5" marL="2743200" rtl="0" algn="l">
              <a:lnSpc>
                <a:spcPct val="115000"/>
              </a:lnSpc>
              <a:spcBef>
                <a:spcPts val="0"/>
              </a:spcBef>
              <a:spcAft>
                <a:spcPts val="0"/>
              </a:spcAft>
              <a:buClr>
                <a:schemeClr val="dk1"/>
              </a:buClr>
              <a:buSzPts val="1300"/>
              <a:buChar char="-"/>
            </a:pPr>
            <a:r>
              <a:rPr lang="en-US" sz="1300"/>
              <a:t>Q Direction that minimizes the gradient, and alpha step size to minimize gradient =&gt; steepest descent of objective </a:t>
            </a:r>
            <a:endParaRPr sz="1300"/>
          </a:p>
          <a:p>
            <a:pPr indent="-311150" lvl="6" marL="3200400" rtl="0" algn="l">
              <a:lnSpc>
                <a:spcPct val="115000"/>
              </a:lnSpc>
              <a:spcBef>
                <a:spcPts val="0"/>
              </a:spcBef>
              <a:spcAft>
                <a:spcPts val="0"/>
              </a:spcAft>
              <a:buClr>
                <a:schemeClr val="dk1"/>
              </a:buClr>
              <a:buSzPts val="1300"/>
              <a:buChar char="-"/>
            </a:pPr>
            <a:r>
              <a:rPr lang="en-US" sz="1300"/>
              <a:t>both done with `linear_sum_assignment` and `minimize_scalar` </a:t>
            </a:r>
            <a:endParaRPr sz="1300"/>
          </a:p>
          <a:p>
            <a:pPr indent="-311150" lvl="5" marL="2743200" rtl="0" algn="l">
              <a:lnSpc>
                <a:spcPct val="115000"/>
              </a:lnSpc>
              <a:spcBef>
                <a:spcPts val="0"/>
              </a:spcBef>
              <a:spcAft>
                <a:spcPts val="0"/>
              </a:spcAft>
              <a:buClr>
                <a:schemeClr val="dk1"/>
              </a:buClr>
              <a:buSzPts val="1300"/>
              <a:buChar char="-"/>
            </a:pPr>
            <a:r>
              <a:rPr lang="en-US" sz="1300"/>
              <a:t>Update Solution </a:t>
            </a:r>
            <a:endParaRPr sz="1300"/>
          </a:p>
          <a:p>
            <a:pPr indent="-311150" lvl="5" marL="2743200" rtl="0" algn="l">
              <a:lnSpc>
                <a:spcPct val="115000"/>
              </a:lnSpc>
              <a:spcBef>
                <a:spcPts val="0"/>
              </a:spcBef>
              <a:spcAft>
                <a:spcPts val="0"/>
              </a:spcAft>
              <a:buClr>
                <a:schemeClr val="dk1"/>
              </a:buClr>
              <a:buSzPts val="1300"/>
              <a:buChar char="-"/>
            </a:pPr>
            <a:r>
              <a:rPr lang="en-US" sz="1300"/>
              <a:t>If Current Solution has changed (Frobenius norm) beyond a threshold `epsilon`, stop </a:t>
            </a:r>
            <a:endParaRPr sz="1300"/>
          </a:p>
          <a:p>
            <a:pPr indent="-311150" lvl="6" marL="3200400" rtl="0" algn="l">
              <a:lnSpc>
                <a:spcPct val="115000"/>
              </a:lnSpc>
              <a:spcBef>
                <a:spcPts val="0"/>
              </a:spcBef>
              <a:spcAft>
                <a:spcPts val="0"/>
              </a:spcAft>
              <a:buClr>
                <a:schemeClr val="dk1"/>
              </a:buClr>
              <a:buSzPts val="1300"/>
              <a:buChar char="-"/>
            </a:pPr>
            <a:r>
              <a:rPr lang="en-US" sz="1300"/>
              <a:t>Frobenius norm is a way to establish the magnitude of the change between two matrices </a:t>
            </a:r>
            <a:endParaRPr sz="1300"/>
          </a:p>
          <a:p>
            <a:pPr indent="-311150" lvl="6" marL="3200400" rtl="0" algn="l">
              <a:lnSpc>
                <a:spcPct val="115000"/>
              </a:lnSpc>
              <a:spcBef>
                <a:spcPts val="0"/>
              </a:spcBef>
              <a:spcAft>
                <a:spcPts val="0"/>
              </a:spcAft>
              <a:buClr>
                <a:schemeClr val="dk1"/>
              </a:buClr>
              <a:buSzPts val="1300"/>
              <a:buChar char="-"/>
            </a:pPr>
            <a:r>
              <a:rPr lang="en-US" sz="1300"/>
              <a:t>if a change is smaller than a given threshold, we have likely found a local optimum</a:t>
            </a:r>
            <a:endParaRPr sz="1300"/>
          </a:p>
          <a:p>
            <a:pPr indent="-311150" lvl="5" marL="2743200" rtl="0" algn="l">
              <a:lnSpc>
                <a:spcPct val="115000"/>
              </a:lnSpc>
              <a:spcBef>
                <a:spcPts val="0"/>
              </a:spcBef>
              <a:spcAft>
                <a:spcPts val="0"/>
              </a:spcAft>
              <a:buClr>
                <a:schemeClr val="dk1"/>
              </a:buClr>
              <a:buSzPts val="1300"/>
              <a:buChar char="-"/>
            </a:pPr>
            <a:r>
              <a:rPr lang="en-US" sz="1300"/>
              <a:t>If max iterations ran, stop</a:t>
            </a:r>
            <a:endParaRPr sz="1300"/>
          </a:p>
          <a:p>
            <a:pPr indent="-311150" lvl="2" marL="1371600" rtl="0" algn="l">
              <a:lnSpc>
                <a:spcPct val="115000"/>
              </a:lnSpc>
              <a:spcBef>
                <a:spcPts val="0"/>
              </a:spcBef>
              <a:spcAft>
                <a:spcPts val="0"/>
              </a:spcAft>
              <a:buClr>
                <a:schemeClr val="dk1"/>
              </a:buClr>
              <a:buSzPts val="1300"/>
              <a:buChar char="-"/>
            </a:pPr>
            <a:r>
              <a:rPr lang="en-US" sz="1300"/>
              <a:t>Input: </a:t>
            </a:r>
            <a:endParaRPr sz="1300"/>
          </a:p>
          <a:p>
            <a:pPr indent="-311150" lvl="3" marL="1828800" rtl="0" algn="l">
              <a:lnSpc>
                <a:spcPct val="115000"/>
              </a:lnSpc>
              <a:spcBef>
                <a:spcPts val="0"/>
              </a:spcBef>
              <a:spcAft>
                <a:spcPts val="0"/>
              </a:spcAft>
              <a:buClr>
                <a:schemeClr val="dk1"/>
              </a:buClr>
              <a:buSzPts val="1300"/>
              <a:buChar char="-"/>
            </a:pPr>
            <a:r>
              <a:rPr lang="en-US" sz="1300"/>
              <a:t>Accurate OWD Measurements Matrix: </a:t>
            </a:r>
            <a:endParaRPr sz="1300"/>
          </a:p>
          <a:p>
            <a:pPr indent="-311150" lvl="4" marL="2286000" rtl="0" algn="l">
              <a:lnSpc>
                <a:spcPct val="115000"/>
              </a:lnSpc>
              <a:spcBef>
                <a:spcPts val="0"/>
              </a:spcBef>
              <a:spcAft>
                <a:spcPts val="0"/>
              </a:spcAft>
              <a:buClr>
                <a:schemeClr val="dk1"/>
              </a:buClr>
              <a:buSzPts val="1300"/>
              <a:buChar char="-"/>
            </a:pPr>
            <a:r>
              <a:rPr lang="en-US" sz="1300"/>
              <a:t>NxN</a:t>
            </a:r>
            <a:endParaRPr sz="1300"/>
          </a:p>
          <a:p>
            <a:pPr indent="-311150" lvl="4" marL="2286000" rtl="0" algn="l">
              <a:lnSpc>
                <a:spcPct val="115000"/>
              </a:lnSpc>
              <a:spcBef>
                <a:spcPts val="0"/>
              </a:spcBef>
              <a:spcAft>
                <a:spcPts val="0"/>
              </a:spcAft>
              <a:buClr>
                <a:schemeClr val="dk1"/>
              </a:buClr>
              <a:buSzPts val="1300"/>
              <a:buChar char="-"/>
            </a:pPr>
            <a:r>
              <a:rPr lang="en-US" sz="1300"/>
              <a:t>packets timestamped when sent</a:t>
            </a:r>
            <a:endParaRPr sz="1300"/>
          </a:p>
          <a:p>
            <a:pPr indent="-311150" lvl="4" marL="2286000" rtl="0" algn="l">
              <a:lnSpc>
                <a:spcPct val="115000"/>
              </a:lnSpc>
              <a:spcBef>
                <a:spcPts val="0"/>
              </a:spcBef>
              <a:spcAft>
                <a:spcPts val="0"/>
              </a:spcAft>
              <a:buClr>
                <a:schemeClr val="dk1"/>
              </a:buClr>
              <a:buSzPts val="1300"/>
              <a:buChar char="-"/>
            </a:pPr>
            <a:r>
              <a:rPr lang="en-US" sz="1300"/>
              <a:t>Median Delay </a:t>
            </a:r>
            <a:endParaRPr sz="1300"/>
          </a:p>
          <a:p>
            <a:pPr indent="-311150" lvl="4" marL="2286000" rtl="0" algn="l">
              <a:lnSpc>
                <a:spcPct val="115000"/>
              </a:lnSpc>
              <a:spcBef>
                <a:spcPts val="0"/>
              </a:spcBef>
              <a:spcAft>
                <a:spcPts val="0"/>
              </a:spcAft>
              <a:buClr>
                <a:schemeClr val="dk1"/>
              </a:buClr>
              <a:buSzPts val="1300"/>
              <a:buChar char="-"/>
            </a:pPr>
            <a:r>
              <a:rPr lang="en-US" sz="1300"/>
              <a:t>44Byte UDP Packets</a:t>
            </a:r>
            <a:endParaRPr sz="1300"/>
          </a:p>
          <a:p>
            <a:pPr indent="-311150" lvl="3" marL="1828800" rtl="0" algn="l">
              <a:lnSpc>
                <a:spcPct val="115000"/>
              </a:lnSpc>
              <a:spcBef>
                <a:spcPts val="0"/>
              </a:spcBef>
              <a:spcAft>
                <a:spcPts val="0"/>
              </a:spcAft>
              <a:buClr>
                <a:schemeClr val="dk1"/>
              </a:buClr>
              <a:buSzPts val="1300"/>
              <a:buChar char="-"/>
            </a:pPr>
            <a:r>
              <a:rPr lang="en-US" sz="1300"/>
              <a:t>Communication/Load Pattern/Matrix (Application Traffic Pattern)</a:t>
            </a:r>
            <a:endParaRPr sz="1300"/>
          </a:p>
          <a:p>
            <a:pPr indent="-311150" lvl="4" marL="2286000" rtl="0" algn="l">
              <a:lnSpc>
                <a:spcPct val="115000"/>
              </a:lnSpc>
              <a:spcBef>
                <a:spcPts val="0"/>
              </a:spcBef>
              <a:spcAft>
                <a:spcPts val="0"/>
              </a:spcAft>
              <a:buClr>
                <a:schemeClr val="dk1"/>
              </a:buClr>
              <a:buSzPts val="1300"/>
              <a:buChar char="-"/>
            </a:pPr>
            <a:r>
              <a:rPr lang="en-US" sz="1300"/>
              <a:t>LxL</a:t>
            </a:r>
            <a:endParaRPr sz="1300"/>
          </a:p>
          <a:p>
            <a:pPr indent="-311150" lvl="4" marL="2286000" rtl="0" algn="l">
              <a:lnSpc>
                <a:spcPct val="115000"/>
              </a:lnSpc>
              <a:spcBef>
                <a:spcPts val="0"/>
              </a:spcBef>
              <a:spcAft>
                <a:spcPts val="0"/>
              </a:spcAft>
              <a:buClr>
                <a:schemeClr val="dk1"/>
              </a:buClr>
              <a:buSzPts val="1300"/>
              <a:buChar char="-"/>
            </a:pPr>
            <a:r>
              <a:rPr lang="en-US" sz="1300"/>
              <a:t>captures the normalized number of requests made by node k to node l per unit of time. </a:t>
            </a:r>
            <a:endParaRPr sz="1300"/>
          </a:p>
          <a:p>
            <a:pPr indent="-311150" lvl="4" marL="2286000" rtl="0" algn="l">
              <a:lnSpc>
                <a:spcPct val="115000"/>
              </a:lnSpc>
              <a:spcBef>
                <a:spcPts val="0"/>
              </a:spcBef>
              <a:spcAft>
                <a:spcPts val="0"/>
              </a:spcAft>
              <a:buClr>
                <a:schemeClr val="dk1"/>
              </a:buClr>
              <a:buSzPts val="1300"/>
              <a:buChar char="-"/>
            </a:pPr>
            <a:r>
              <a:rPr lang="en-US" sz="1300"/>
              <a:t>padded with zeros to be NxN</a:t>
            </a:r>
            <a:endParaRPr sz="1300"/>
          </a:p>
          <a:p>
            <a:pPr indent="-311150" lvl="2" marL="1371600" rtl="0" algn="l">
              <a:lnSpc>
                <a:spcPct val="115000"/>
              </a:lnSpc>
              <a:spcBef>
                <a:spcPts val="0"/>
              </a:spcBef>
              <a:spcAft>
                <a:spcPts val="0"/>
              </a:spcAft>
              <a:buClr>
                <a:schemeClr val="dk1"/>
              </a:buClr>
              <a:buSzPts val="1300"/>
              <a:buChar char="-"/>
            </a:pPr>
            <a:r>
              <a:rPr lang="en-US" sz="1300"/>
              <a:t>Goal:</a:t>
            </a:r>
            <a:endParaRPr sz="1300"/>
          </a:p>
          <a:p>
            <a:pPr indent="-311150" lvl="3" marL="1828800" rtl="0" algn="l">
              <a:lnSpc>
                <a:spcPct val="115000"/>
              </a:lnSpc>
              <a:spcBef>
                <a:spcPts val="0"/>
              </a:spcBef>
              <a:spcAft>
                <a:spcPts val="0"/>
              </a:spcAft>
              <a:buClr>
                <a:srgbClr val="595959"/>
              </a:buClr>
              <a:buSzPts val="1300"/>
              <a:buChar char="-"/>
            </a:pPr>
            <a:r>
              <a:rPr lang="en-US" sz="1300"/>
              <a:t>D = ∑</a:t>
            </a:r>
            <a:r>
              <a:rPr baseline="30000" lang="en-US" sz="1300"/>
              <a:t>L</a:t>
            </a:r>
            <a:r>
              <a:rPr baseline="-25000" lang="en-US" sz="1300"/>
              <a:t>i,j=1</a:t>
            </a:r>
            <a:r>
              <a:rPr lang="en-US" sz="1300"/>
              <a:t>λ</a:t>
            </a:r>
            <a:r>
              <a:rPr baseline="-25000" lang="en-US" sz="1300"/>
              <a:t>ij</a:t>
            </a:r>
            <a:r>
              <a:rPr lang="en-US" sz="1300"/>
              <a:t>d</a:t>
            </a:r>
            <a:r>
              <a:rPr baseline="-25000" lang="en-US" sz="1300"/>
              <a:t>ij</a:t>
            </a:r>
            <a:r>
              <a:rPr lang="en-US" sz="1300"/>
              <a:t>  </a:t>
            </a:r>
            <a:endParaRPr sz="1300"/>
          </a:p>
          <a:p>
            <a:pPr indent="-311150" lvl="4" marL="2286000" rtl="0" algn="l">
              <a:lnSpc>
                <a:spcPct val="115000"/>
              </a:lnSpc>
              <a:spcBef>
                <a:spcPts val="0"/>
              </a:spcBef>
              <a:spcAft>
                <a:spcPts val="0"/>
              </a:spcAft>
              <a:buClr>
                <a:srgbClr val="595959"/>
              </a:buClr>
              <a:buSzPts val="1300"/>
              <a:buChar char="-"/>
            </a:pPr>
            <a:r>
              <a:rPr lang="en-US" sz="1300"/>
              <a:t>HADAMARD PRODUCT OF OWD x LOAD</a:t>
            </a:r>
            <a:endParaRPr sz="1300"/>
          </a:p>
          <a:p>
            <a:pPr indent="-311150" lvl="4" marL="2286000" rtl="0" algn="l">
              <a:lnSpc>
                <a:spcPct val="115000"/>
              </a:lnSpc>
              <a:spcBef>
                <a:spcPts val="0"/>
              </a:spcBef>
              <a:spcAft>
                <a:spcPts val="0"/>
              </a:spcAft>
              <a:buClr>
                <a:schemeClr val="dk1"/>
              </a:buClr>
              <a:buSzPts val="1300"/>
              <a:buChar char="-"/>
            </a:pPr>
            <a:r>
              <a:rPr lang="en-US" sz="1300"/>
              <a:t>Mathematical Representation of the total time or more precisely “in-network” time it takes for requests to flow through the distributed application. </a:t>
            </a:r>
            <a:endParaRPr sz="1300"/>
          </a:p>
          <a:p>
            <a:pPr indent="-311150" lvl="3" marL="1828800" rtl="0" algn="l">
              <a:lnSpc>
                <a:spcPct val="115000"/>
              </a:lnSpc>
              <a:spcBef>
                <a:spcPts val="0"/>
              </a:spcBef>
              <a:spcAft>
                <a:spcPts val="0"/>
              </a:spcAft>
              <a:buClr>
                <a:srgbClr val="595959"/>
              </a:buClr>
              <a:buSzPts val="1300"/>
              <a:buChar char="-"/>
            </a:pPr>
            <a:r>
              <a:rPr lang="en-US" sz="1300"/>
              <a:t>Minimize: D(P) = trace(𝚲PΔ</a:t>
            </a:r>
            <a:r>
              <a:rPr baseline="30000" lang="en-US" sz="1300"/>
              <a:t>T</a:t>
            </a:r>
            <a:r>
              <a:rPr lang="en-US" sz="1300"/>
              <a:t>P</a:t>
            </a:r>
            <a:r>
              <a:rPr baseline="30000" lang="en-US" sz="1300"/>
              <a:t>T</a:t>
            </a:r>
            <a:r>
              <a:rPr lang="en-US" sz="1300"/>
              <a:t>)</a:t>
            </a:r>
            <a:endParaRPr sz="1300"/>
          </a:p>
          <a:p>
            <a:pPr indent="-311150" lvl="4" marL="2286000" rtl="0" algn="l">
              <a:lnSpc>
                <a:spcPct val="115000"/>
              </a:lnSpc>
              <a:spcBef>
                <a:spcPts val="0"/>
              </a:spcBef>
              <a:spcAft>
                <a:spcPts val="0"/>
              </a:spcAft>
              <a:buClr>
                <a:schemeClr val="dk1"/>
              </a:buClr>
              <a:buSzPts val="1300"/>
              <a:buChar char="-"/>
            </a:pPr>
            <a:r>
              <a:rPr lang="en-US" sz="1300"/>
              <a:t>P is the set of all possible permutation matrices</a:t>
            </a:r>
            <a:endParaRPr sz="1300"/>
          </a:p>
          <a:p>
            <a:pPr indent="-311150" lvl="4" marL="2286000" rtl="0" algn="l">
              <a:lnSpc>
                <a:spcPct val="115000"/>
              </a:lnSpc>
              <a:spcBef>
                <a:spcPts val="0"/>
              </a:spcBef>
              <a:spcAft>
                <a:spcPts val="0"/>
              </a:spcAft>
              <a:buClr>
                <a:schemeClr val="dk1"/>
              </a:buClr>
              <a:buSzPts val="1300"/>
              <a:buChar char="-"/>
            </a:pPr>
            <a:r>
              <a:rPr lang="en-US" sz="1300"/>
              <a:t>trace: the sum of diagonal elements</a:t>
            </a:r>
            <a:endParaRPr sz="1300"/>
          </a:p>
          <a:p>
            <a:pPr indent="-311150" lvl="4" marL="2286000" rtl="0" algn="l">
              <a:lnSpc>
                <a:spcPct val="115000"/>
              </a:lnSpc>
              <a:spcBef>
                <a:spcPts val="0"/>
              </a:spcBef>
              <a:spcAft>
                <a:spcPts val="0"/>
              </a:spcAft>
              <a:buClr>
                <a:schemeClr val="dk1"/>
              </a:buClr>
              <a:buSzPts val="1300"/>
              <a:buChar char="-"/>
            </a:pPr>
            <a:r>
              <a:rPr lang="en-US" sz="1300"/>
              <a:t>trace of hadamard product with permutation set: </a:t>
            </a:r>
            <a:endParaRPr sz="1300"/>
          </a:p>
          <a:p>
            <a:pPr indent="-311150" lvl="5" marL="2743200" rtl="0" algn="l">
              <a:lnSpc>
                <a:spcPct val="115000"/>
              </a:lnSpc>
              <a:spcBef>
                <a:spcPts val="0"/>
              </a:spcBef>
              <a:spcAft>
                <a:spcPts val="0"/>
              </a:spcAft>
              <a:buClr>
                <a:schemeClr val="dk1"/>
              </a:buClr>
              <a:buSzPts val="1300"/>
              <a:buChar char="-"/>
            </a:pPr>
            <a:r>
              <a:rPr lang="en-US" sz="1300"/>
              <a:t>summing up only elements where i=j, representing the product of load and delay for requests that start and end at the same VM.</a:t>
            </a:r>
            <a:endParaRPr sz="1300"/>
          </a:p>
          <a:p>
            <a:pPr indent="-311150" lvl="5" marL="2743200" rtl="0" algn="l">
              <a:lnSpc>
                <a:spcPct val="115000"/>
              </a:lnSpc>
              <a:spcBef>
                <a:spcPts val="0"/>
              </a:spcBef>
              <a:spcAft>
                <a:spcPts val="0"/>
              </a:spcAft>
              <a:buClr>
                <a:schemeClr val="dk1"/>
              </a:buClr>
              <a:buSzPts val="1300"/>
              <a:buChar char="-"/>
            </a:pPr>
            <a:r>
              <a:rPr lang="en-US" sz="1300"/>
              <a:t>aims to find the VM assignment that minimizes the total “in-network” time for self-communicating requests?</a:t>
            </a:r>
            <a:endParaRPr sz="1300"/>
          </a:p>
          <a:p>
            <a:pPr indent="-311150" lvl="5" marL="2743200" rtl="0" algn="l">
              <a:lnSpc>
                <a:spcPct val="115000"/>
              </a:lnSpc>
              <a:spcBef>
                <a:spcPts val="0"/>
              </a:spcBef>
              <a:spcAft>
                <a:spcPts val="0"/>
              </a:spcAft>
              <a:buClr>
                <a:schemeClr val="dk1"/>
              </a:buClr>
              <a:buSzPts val="1300"/>
              <a:buChar char="-"/>
            </a:pPr>
            <a:r>
              <a:rPr lang="en-US" sz="1300"/>
              <a:t>the diagonal is important because LemonDrop is primarily concerned with optimizing delays experienced by requests that start and stay within same VM?</a:t>
            </a:r>
            <a:endParaRPr sz="1300"/>
          </a:p>
          <a:p>
            <a:pPr indent="-311150" lvl="5" marL="2743200" rtl="0" algn="l">
              <a:lnSpc>
                <a:spcPct val="115000"/>
              </a:lnSpc>
              <a:spcBef>
                <a:spcPts val="0"/>
              </a:spcBef>
              <a:spcAft>
                <a:spcPts val="0"/>
              </a:spcAft>
              <a:buClr>
                <a:schemeClr val="dk1"/>
              </a:buClr>
              <a:buSzPts val="1300"/>
              <a:buChar char="-"/>
            </a:pPr>
            <a:r>
              <a:rPr lang="en-US" sz="1300"/>
              <a:t>these are requests that are directly affected by VM performance.</a:t>
            </a:r>
            <a:endParaRPr sz="1300"/>
          </a:p>
          <a:p>
            <a:pPr indent="-311150" lvl="4" marL="2286000" rtl="0" algn="l">
              <a:lnSpc>
                <a:spcPct val="115000"/>
              </a:lnSpc>
              <a:spcBef>
                <a:spcPts val="0"/>
              </a:spcBef>
              <a:spcAft>
                <a:spcPts val="0"/>
              </a:spcAft>
              <a:buClr>
                <a:schemeClr val="dk1"/>
              </a:buClr>
              <a:buSzPts val="1300"/>
              <a:buChar char="-"/>
            </a:pPr>
            <a:r>
              <a:rPr lang="en-US" sz="1300"/>
              <a:t>𝚲xP: </a:t>
            </a:r>
            <a:endParaRPr sz="1300"/>
          </a:p>
          <a:p>
            <a:pPr indent="-311150" lvl="5" marL="2743200" rtl="0" algn="l">
              <a:lnSpc>
                <a:spcPct val="115000"/>
              </a:lnSpc>
              <a:spcBef>
                <a:spcPts val="0"/>
              </a:spcBef>
              <a:spcAft>
                <a:spcPts val="0"/>
              </a:spcAft>
              <a:buClr>
                <a:schemeClr val="dk1"/>
              </a:buClr>
              <a:buSzPts val="1300"/>
              <a:buChar char="-"/>
            </a:pPr>
            <a:r>
              <a:rPr lang="en-US" sz="1300"/>
              <a:t>multiplies the LOAD matrix by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rearranges the rows of the LOAD matrix according to the assignment of service nodes to VMs </a:t>
            </a:r>
            <a:endParaRPr sz="1300"/>
          </a:p>
          <a:p>
            <a:pPr indent="-311150" lvl="5" marL="2743200" rtl="0" algn="l">
              <a:lnSpc>
                <a:spcPct val="115000"/>
              </a:lnSpc>
              <a:spcBef>
                <a:spcPts val="0"/>
              </a:spcBef>
              <a:spcAft>
                <a:spcPts val="0"/>
              </a:spcAft>
              <a:buClr>
                <a:schemeClr val="dk1"/>
              </a:buClr>
              <a:buSzPts val="1300"/>
              <a:buChar char="-"/>
            </a:pPr>
            <a:r>
              <a:rPr lang="en-US" sz="1300"/>
              <a:t>resulting matrix represents the LOAD between VMs after the assignment </a:t>
            </a:r>
            <a:endParaRPr sz="1300"/>
          </a:p>
          <a:p>
            <a:pPr indent="-311150" lvl="4" marL="2286000" rtl="0" algn="l">
              <a:lnSpc>
                <a:spcPct val="115000"/>
              </a:lnSpc>
              <a:spcBef>
                <a:spcPts val="0"/>
              </a:spcBef>
              <a:spcAft>
                <a:spcPts val="0"/>
              </a:spcAft>
              <a:buClr>
                <a:schemeClr val="dk1"/>
              </a:buClr>
              <a:buSzPts val="1300"/>
              <a:buChar char="-"/>
            </a:pPr>
            <a:r>
              <a:rPr lang="en-US" sz="1300"/>
              <a:t>(𝚲xP) x Δ</a:t>
            </a:r>
            <a:r>
              <a:rPr baseline="30000" lang="en-US" sz="1300"/>
              <a:t>T </a:t>
            </a:r>
            <a:endParaRPr sz="1300"/>
          </a:p>
          <a:p>
            <a:pPr indent="-311150" lvl="5" marL="2743200" rtl="0" algn="l">
              <a:lnSpc>
                <a:spcPct val="115000"/>
              </a:lnSpc>
              <a:spcBef>
                <a:spcPts val="0"/>
              </a:spcBef>
              <a:spcAft>
                <a:spcPts val="0"/>
              </a:spcAft>
              <a:buClr>
                <a:schemeClr val="dk1"/>
              </a:buClr>
              <a:buSzPts val="1300"/>
              <a:buChar char="-"/>
            </a:pPr>
            <a:r>
              <a:rPr lang="en-US" sz="1300"/>
              <a:t>Multiplies the result by the transpose of the OWD matrix </a:t>
            </a:r>
            <a:endParaRPr sz="1300"/>
          </a:p>
          <a:p>
            <a:pPr indent="-311150" lvl="5" marL="2743200" rtl="0" algn="l">
              <a:lnSpc>
                <a:spcPct val="115000"/>
              </a:lnSpc>
              <a:spcBef>
                <a:spcPts val="0"/>
              </a:spcBef>
              <a:spcAft>
                <a:spcPts val="0"/>
              </a:spcAft>
              <a:buClr>
                <a:schemeClr val="dk1"/>
              </a:buClr>
              <a:buSzPts val="1300"/>
              <a:buChar char="-"/>
            </a:pPr>
            <a:r>
              <a:rPr lang="en-US" sz="1300"/>
              <a:t>calculating the product of load and delay for each pair of VMs </a:t>
            </a:r>
            <a:endParaRPr sz="1300"/>
          </a:p>
          <a:p>
            <a:pPr indent="-311150" lvl="4" marL="2286000" rtl="0" algn="l">
              <a:lnSpc>
                <a:spcPct val="115000"/>
              </a:lnSpc>
              <a:spcBef>
                <a:spcPts val="0"/>
              </a:spcBef>
              <a:spcAft>
                <a:spcPts val="0"/>
              </a:spcAft>
              <a:buClr>
                <a:schemeClr val="dk1"/>
              </a:buClr>
              <a:buSzPts val="1300"/>
              <a:buChar char="-"/>
            </a:pPr>
            <a:r>
              <a:rPr lang="en-US" sz="1300"/>
              <a:t>( (𝚲xP) x Δ</a:t>
            </a:r>
            <a:r>
              <a:rPr baseline="30000" lang="en-US" sz="1300"/>
              <a:t>T </a:t>
            </a:r>
            <a:r>
              <a:rPr lang="en-US" sz="1300"/>
              <a:t>) x P</a:t>
            </a:r>
            <a:r>
              <a:rPr baseline="30000" lang="en-US" sz="1300"/>
              <a:t>T</a:t>
            </a:r>
            <a:endParaRPr sz="1300"/>
          </a:p>
          <a:p>
            <a:pPr indent="-311150" lvl="5" marL="2743200" rtl="0" algn="l">
              <a:lnSpc>
                <a:spcPct val="115000"/>
              </a:lnSpc>
              <a:spcBef>
                <a:spcPts val="0"/>
              </a:spcBef>
              <a:spcAft>
                <a:spcPts val="0"/>
              </a:spcAft>
              <a:buClr>
                <a:schemeClr val="dk1"/>
              </a:buClr>
              <a:buSzPts val="1300"/>
              <a:buChar char="-"/>
            </a:pPr>
            <a:r>
              <a:rPr lang="en-US" sz="1300"/>
              <a:t>Multiplies again by the transpose of the permutation matrix </a:t>
            </a:r>
            <a:endParaRPr sz="1300"/>
          </a:p>
          <a:p>
            <a:pPr indent="-311150" lvl="5" marL="2743200" rtl="0" algn="l">
              <a:lnSpc>
                <a:spcPct val="115000"/>
              </a:lnSpc>
              <a:spcBef>
                <a:spcPts val="0"/>
              </a:spcBef>
              <a:spcAft>
                <a:spcPts val="0"/>
              </a:spcAft>
              <a:buClr>
                <a:schemeClr val="dk1"/>
              </a:buClr>
              <a:buSzPts val="1300"/>
              <a:buChar char="-"/>
            </a:pPr>
            <a:r>
              <a:rPr lang="en-US" sz="1300"/>
              <a:t>rearranging columns of the resulting matrix </a:t>
            </a:r>
            <a:endParaRPr sz="1300"/>
          </a:p>
          <a:p>
            <a:pPr indent="-311150" lvl="5" marL="2743200" rtl="0" algn="l">
              <a:lnSpc>
                <a:spcPct val="115000"/>
              </a:lnSpc>
              <a:spcBef>
                <a:spcPts val="0"/>
              </a:spcBef>
              <a:spcAft>
                <a:spcPts val="0"/>
              </a:spcAft>
              <a:buClr>
                <a:schemeClr val="dk1"/>
              </a:buClr>
              <a:buSzPts val="1300"/>
              <a:buChar char="-"/>
            </a:pPr>
            <a:r>
              <a:rPr lang="en-US" sz="1300"/>
              <a:t>aligning the results with the original service node ordering </a:t>
            </a:r>
            <a:endParaRPr sz="1300"/>
          </a:p>
          <a:p>
            <a:pPr indent="-311150" lvl="4" marL="2286000" rtl="0" algn="l">
              <a:lnSpc>
                <a:spcPct val="115000"/>
              </a:lnSpc>
              <a:spcBef>
                <a:spcPts val="0"/>
              </a:spcBef>
              <a:spcAft>
                <a:spcPts val="0"/>
              </a:spcAft>
              <a:buClr>
                <a:schemeClr val="dk1"/>
              </a:buClr>
              <a:buSzPts val="1300"/>
              <a:buChar char="-"/>
            </a:pPr>
            <a:r>
              <a:rPr lang="en-US" sz="1300"/>
              <a:t>trace() </a:t>
            </a:r>
            <a:endParaRPr sz="1300"/>
          </a:p>
          <a:p>
            <a:pPr indent="-311150" lvl="5" marL="2743200" rtl="0" algn="l">
              <a:lnSpc>
                <a:spcPct val="115000"/>
              </a:lnSpc>
              <a:spcBef>
                <a:spcPts val="0"/>
              </a:spcBef>
              <a:spcAft>
                <a:spcPts val="0"/>
              </a:spcAft>
              <a:buClr>
                <a:schemeClr val="dk1"/>
              </a:buClr>
              <a:buSzPts val="1300"/>
              <a:buChar char="-"/>
            </a:pPr>
            <a:r>
              <a:rPr lang="en-US" sz="1300"/>
              <a:t>sums up diagonal elements, representing the in-network time for requests that start and end at the same VM</a:t>
            </a:r>
            <a:endParaRPr sz="1300"/>
          </a:p>
          <a:p>
            <a:pPr indent="-311150" lvl="0" marL="457200" rtl="0" algn="l">
              <a:lnSpc>
                <a:spcPct val="115000"/>
              </a:lnSpc>
              <a:spcBef>
                <a:spcPts val="0"/>
              </a:spcBef>
              <a:spcAft>
                <a:spcPts val="0"/>
              </a:spcAft>
              <a:buClr>
                <a:schemeClr val="dk1"/>
              </a:buClr>
              <a:buSzPts val="1300"/>
              <a:buChar char="-"/>
            </a:pPr>
            <a:r>
              <a:rPr lang="en-US" sz="1300"/>
              <a:t>Disproportionally robust for Jasper’s use case </a:t>
            </a:r>
            <a:endParaRPr sz="1300"/>
          </a:p>
          <a:p>
            <a:pPr indent="-311150" lvl="0" marL="457200" rtl="0" algn="l">
              <a:lnSpc>
                <a:spcPct val="115000"/>
              </a:lnSpc>
              <a:spcBef>
                <a:spcPts val="0"/>
              </a:spcBef>
              <a:spcAft>
                <a:spcPts val="0"/>
              </a:spcAft>
              <a:buClr>
                <a:schemeClr val="dk1"/>
              </a:buClr>
              <a:buSzPts val="1300"/>
              <a:buChar char="-"/>
            </a:pPr>
            <a:r>
              <a:rPr lang="en-US" sz="1300"/>
              <a:t>Scalability Issues: </a:t>
            </a:r>
            <a:endParaRPr sz="1300"/>
          </a:p>
          <a:p>
            <a:pPr indent="-311150" lvl="1" marL="914400" rtl="0" algn="l">
              <a:lnSpc>
                <a:spcPct val="115000"/>
              </a:lnSpc>
              <a:spcBef>
                <a:spcPts val="0"/>
              </a:spcBef>
              <a:spcAft>
                <a:spcPts val="0"/>
              </a:spcAft>
              <a:buClr>
                <a:schemeClr val="dk1"/>
              </a:buClr>
              <a:buSzPts val="1300"/>
              <a:buChar char="-"/>
            </a:pPr>
            <a:r>
              <a:rPr lang="en-US" sz="1300"/>
              <a:t>All-to-All Probe Mesh (2 min): N increases =&gt; Stress placed on VMs, Data Collection, Storing, Analyzing</a:t>
            </a:r>
            <a:endParaRPr sz="1300"/>
          </a:p>
          <a:p>
            <a:pPr indent="-311150" lvl="2" marL="1371600" rtl="0" algn="l">
              <a:lnSpc>
                <a:spcPct val="115000"/>
              </a:lnSpc>
              <a:spcBef>
                <a:spcPts val="0"/>
              </a:spcBef>
              <a:spcAft>
                <a:spcPts val="0"/>
              </a:spcAft>
              <a:buClr>
                <a:schemeClr val="dk1"/>
              </a:buClr>
              <a:buSzPts val="1300"/>
              <a:buChar char="-"/>
            </a:pPr>
            <a:r>
              <a:rPr lang="en-US" sz="1300"/>
              <a:t>Expensive </a:t>
            </a:r>
            <a:endParaRPr sz="1300"/>
          </a:p>
          <a:p>
            <a:pPr indent="-311150" lvl="2" marL="1371600" rtl="0" algn="l">
              <a:lnSpc>
                <a:spcPct val="115000"/>
              </a:lnSpc>
              <a:spcBef>
                <a:spcPts val="0"/>
              </a:spcBef>
              <a:spcAft>
                <a:spcPts val="0"/>
              </a:spcAft>
              <a:buClr>
                <a:schemeClr val="dk1"/>
              </a:buClr>
              <a:buSzPts val="1300"/>
              <a:buChar char="-"/>
            </a:pPr>
            <a:r>
              <a:rPr lang="en-US" sz="1300"/>
              <a:t>Not Scalable</a:t>
            </a:r>
            <a:endParaRPr sz="1300"/>
          </a:p>
          <a:p>
            <a:pPr indent="-311150" lvl="1" marL="914400" rtl="0" algn="l">
              <a:lnSpc>
                <a:spcPct val="115000"/>
              </a:lnSpc>
              <a:spcBef>
                <a:spcPts val="0"/>
              </a:spcBef>
              <a:spcAft>
                <a:spcPts val="0"/>
              </a:spcAft>
              <a:buClr>
                <a:schemeClr val="dk1"/>
              </a:buClr>
              <a:buSzPts val="1300"/>
              <a:buChar char="-"/>
            </a:pPr>
            <a:r>
              <a:rPr lang="en-US" sz="1300"/>
              <a:t>Optimization Method </a:t>
            </a:r>
            <a:endParaRPr sz="1300"/>
          </a:p>
          <a:p>
            <a:pPr indent="-311150" lvl="2" marL="1371600" rtl="0" algn="l">
              <a:lnSpc>
                <a:spcPct val="115000"/>
              </a:lnSpc>
              <a:spcBef>
                <a:spcPts val="0"/>
              </a:spcBef>
              <a:spcAft>
                <a:spcPts val="0"/>
              </a:spcAft>
              <a:buClr>
                <a:schemeClr val="dk1"/>
              </a:buClr>
              <a:buSzPts val="1300"/>
              <a:buChar char="-"/>
            </a:pPr>
            <a:r>
              <a:rPr lang="en-US" sz="1300"/>
              <a:t>FAQ is O(n</a:t>
            </a:r>
            <a:r>
              <a:rPr baseline="30000" lang="en-US" sz="1300"/>
              <a:t>3</a:t>
            </a:r>
            <a:r>
              <a:rPr lang="en-US" sz="1300"/>
              <a:t>)</a:t>
            </a:r>
            <a:endParaRPr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f38ba70752_0_945: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24" name="Google Shape;924;g2f38ba70752_0_94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g2f38ba70752_0_945: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f38ba70752_0_2002: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41" name="Google Shape;941;g2f38ba70752_0_200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2" name="Google Shape;942;g2f38ba70752_0_2002: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457200" rtl="0" algn="l">
              <a:lnSpc>
                <a:spcPct val="100000"/>
              </a:lnSpc>
              <a:spcBef>
                <a:spcPts val="0"/>
              </a:spcBef>
              <a:spcAft>
                <a:spcPts val="0"/>
              </a:spcAft>
              <a:buNone/>
            </a:pPr>
            <a:r>
              <a:rPr lang="en-US" sz="1300"/>
              <a:t>Larger D, more hops</a:t>
            </a:r>
            <a:endParaRPr sz="1300"/>
          </a:p>
          <a:p>
            <a:pPr indent="0" lvl="0" marL="457200" rtl="0" algn="l">
              <a:lnSpc>
                <a:spcPct val="100000"/>
              </a:lnSpc>
              <a:spcBef>
                <a:spcPts val="0"/>
              </a:spcBef>
              <a:spcAft>
                <a:spcPts val="0"/>
              </a:spcAft>
              <a:buNone/>
            </a:pPr>
            <a:r>
              <a:rPr lang="en-US" sz="1300"/>
              <a:t>Larger F, larger data replication delay</a:t>
            </a:r>
            <a:endParaRPr sz="1300"/>
          </a:p>
          <a:p>
            <a:pPr indent="-311150" lvl="0" marL="457200" rtl="0" algn="l">
              <a:lnSpc>
                <a:spcPct val="100000"/>
              </a:lnSpc>
              <a:spcBef>
                <a:spcPts val="0"/>
              </a:spcBef>
              <a:spcAft>
                <a:spcPts val="0"/>
              </a:spcAft>
              <a:buSzPts val="1300"/>
              <a:buChar char="-"/>
            </a:pPr>
            <a:r>
              <a:t/>
            </a:r>
            <a:endParaRPr sz="1300"/>
          </a:p>
          <a:p>
            <a:pPr indent="-311150" lvl="0" marL="457200" rtl="0" algn="l">
              <a:lnSpc>
                <a:spcPct val="100000"/>
              </a:lnSpc>
              <a:spcBef>
                <a:spcPts val="0"/>
              </a:spcBef>
              <a:spcAft>
                <a:spcPts val="0"/>
              </a:spcAft>
              <a:buSzPts val="1300"/>
              <a:buChar char="-"/>
            </a:pPr>
            <a:r>
              <a:rPr lang="en-US" sz="1300"/>
              <a:t>N at small scale, D does not bring many benefits. </a:t>
            </a:r>
            <a:endParaRPr sz="1300"/>
          </a:p>
          <a:p>
            <a:pPr indent="-311150" lvl="0" marL="457200" rtl="0" algn="l">
              <a:lnSpc>
                <a:spcPct val="100000"/>
              </a:lnSpc>
              <a:spcBef>
                <a:spcPts val="0"/>
              </a:spcBef>
              <a:spcAft>
                <a:spcPts val="0"/>
              </a:spcAft>
              <a:buSzPts val="1300"/>
              <a:buChar char="-"/>
            </a:pPr>
            <a:r>
              <a:rPr lang="en-US" sz="1300"/>
              <a:t>N = 100, increasing D, while reducing F, reduced message replication delay/transmission delay outweigh new hops! </a:t>
            </a:r>
            <a:endParaRPr sz="1300"/>
          </a:p>
          <a:p>
            <a:pPr indent="-311150" lvl="0" marL="457200" rtl="0" algn="l">
              <a:lnSpc>
                <a:spcPct val="100000"/>
              </a:lnSpc>
              <a:spcBef>
                <a:spcPts val="0"/>
              </a:spcBef>
              <a:spcAft>
                <a:spcPts val="0"/>
              </a:spcAft>
              <a:buSzPts val="1300"/>
              <a:buChar char="-"/>
            </a:pPr>
            <a:r>
              <a:rPr lang="en-US" sz="1300"/>
              <a:t>N = 1000, if D is larger than 3, Latency does not improve and may worsen </a:t>
            </a:r>
            <a:endParaRPr sz="1300"/>
          </a:p>
          <a:p>
            <a:pPr indent="-311150" lvl="1" marL="914400" rtl="0" algn="l">
              <a:lnSpc>
                <a:spcPct val="100000"/>
              </a:lnSpc>
              <a:spcBef>
                <a:spcPts val="0"/>
              </a:spcBef>
              <a:spcAft>
                <a:spcPts val="0"/>
              </a:spcAft>
              <a:buSzPts val="1300"/>
              <a:buChar char="-"/>
            </a:pPr>
            <a:r>
              <a:rPr lang="en-US" sz="1300"/>
              <a:t>Empirically fixed F=10 and deduced D from the log equation</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Clr>
                <a:srgbClr val="000000"/>
              </a:buClr>
              <a:buSzPts val="1300"/>
              <a:buFont typeface="Calibri"/>
              <a:buNone/>
            </a:pPr>
            <a:r>
              <a:t/>
            </a:r>
            <a:endParaRPr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f38ba70752_0_97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53" name="Google Shape;953;g2f38ba70752_0_97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4" name="Google Shape;954;g2f38ba70752_0_97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f38ba70752_0_1059: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62" name="Google Shape;962;g2f38ba70752_0_105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3" name="Google Shape;963;g2f38ba70752_0_1059: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f38ba70752_0_106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72" name="Google Shape;972;g2f38ba70752_0_106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3" name="Google Shape;973;g2f38ba70752_0_106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f38ba70752_0_1073: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82" name="Google Shape;982;g2f38ba70752_0_107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3" name="Google Shape;983;g2f38ba70752_0_1073: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f38ba70752_0_108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992" name="Google Shape;992;g2f38ba70752_0_108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3" name="Google Shape;993;g2f38ba70752_0_108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ac9d8ea28_0_7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298" name="Google Shape;298;g30ac9d8ea28_0_7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g30ac9d8ea28_0_7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Jasper: </a:t>
            </a:r>
            <a:endParaRPr sz="1300"/>
          </a:p>
          <a:p>
            <a:pPr indent="-311150" lvl="0" marL="457200" rtl="0" algn="l">
              <a:spcBef>
                <a:spcPts val="0"/>
              </a:spcBef>
              <a:spcAft>
                <a:spcPts val="0"/>
              </a:spcAft>
              <a:buClr>
                <a:schemeClr val="dk1"/>
              </a:buClr>
              <a:buSzPts val="1300"/>
              <a:buChar char="-"/>
            </a:pPr>
            <a:r>
              <a:rPr lang="en-US" sz="1300"/>
              <a:t>is the latest effort to address the obstacles in this cloud migration</a:t>
            </a:r>
            <a:endParaRPr sz="1300"/>
          </a:p>
          <a:p>
            <a:pPr indent="-311150" lvl="0" marL="457200" rtl="0" algn="l">
              <a:spcBef>
                <a:spcPts val="0"/>
              </a:spcBef>
              <a:spcAft>
                <a:spcPts val="0"/>
              </a:spcAft>
              <a:buClr>
                <a:schemeClr val="dk1"/>
              </a:buClr>
              <a:buSzPts val="1300"/>
              <a:buChar char="-"/>
            </a:pPr>
            <a:r>
              <a:rPr lang="en-US" sz="1300"/>
              <a:t>offers a scalable, fair and performant multicast solution for the dissemination of data in the context of a cloud-based exchange.</a:t>
            </a:r>
            <a:endParaRPr sz="1300"/>
          </a:p>
          <a:p>
            <a:pPr indent="-311150" lvl="0" marL="457200" rtl="0" algn="l">
              <a:spcBef>
                <a:spcPts val="0"/>
              </a:spcBef>
              <a:spcAft>
                <a:spcPts val="0"/>
              </a:spcAft>
              <a:buClr>
                <a:schemeClr val="dk1"/>
              </a:buClr>
              <a:buSzPts val="1300"/>
              <a:buChar char="-"/>
            </a:pPr>
            <a:r>
              <a:rPr lang="en-US" sz="1300"/>
              <a:t>to achieve this, a group of different techniques are applied.</a:t>
            </a:r>
            <a:endParaRPr sz="1300"/>
          </a:p>
          <a:p>
            <a:pPr indent="-311150" lvl="0" marL="457200" rtl="0" algn="l">
              <a:spcBef>
                <a:spcPts val="0"/>
              </a:spcBef>
              <a:spcAft>
                <a:spcPts val="0"/>
              </a:spcAft>
              <a:buClr>
                <a:schemeClr val="dk1"/>
              </a:buClr>
              <a:buSzPts val="1300"/>
              <a:buChar char="-"/>
            </a:pPr>
            <a:r>
              <a:rPr lang="en-US" sz="1300"/>
              <a:t>Techniques: </a:t>
            </a:r>
            <a:endParaRPr sz="1300"/>
          </a:p>
          <a:p>
            <a:pPr indent="-311150" lvl="1" marL="914400" rtl="0" algn="l">
              <a:spcBef>
                <a:spcPts val="0"/>
              </a:spcBef>
              <a:spcAft>
                <a:spcPts val="0"/>
              </a:spcAft>
              <a:buClr>
                <a:schemeClr val="dk1"/>
              </a:buClr>
              <a:buSzPts val="1300"/>
              <a:buChar char="-"/>
            </a:pPr>
            <a:r>
              <a:rPr lang="en-US" sz="1300"/>
              <a:t>Overlay Multicast Tree to overcome serial DU across recipients</a:t>
            </a:r>
            <a:endParaRPr sz="1300"/>
          </a:p>
          <a:p>
            <a:pPr indent="-311150" lvl="1" marL="914400" rtl="0" algn="l">
              <a:spcBef>
                <a:spcPts val="0"/>
              </a:spcBef>
              <a:spcAft>
                <a:spcPts val="0"/>
              </a:spcAft>
              <a:buClr>
                <a:schemeClr val="dk1"/>
              </a:buClr>
              <a:buSzPts val="1300"/>
              <a:buChar char="-"/>
            </a:pPr>
            <a:r>
              <a:rPr lang="en-US" sz="1300"/>
              <a:t>Clock-Synchronization: </a:t>
            </a:r>
            <a:endParaRPr sz="1300"/>
          </a:p>
          <a:p>
            <a:pPr indent="-311150" lvl="2" marL="1371600" rtl="0" algn="l">
              <a:spcBef>
                <a:spcPts val="0"/>
              </a:spcBef>
              <a:spcAft>
                <a:spcPts val="0"/>
              </a:spcAft>
              <a:buClr>
                <a:schemeClr val="dk1"/>
              </a:buClr>
              <a:buSzPts val="1300"/>
              <a:buChar char="-"/>
            </a:pPr>
            <a:r>
              <a:rPr lang="en-US" sz="1300"/>
              <a:t>compensates for noisy conditions in the cloud </a:t>
            </a:r>
            <a:endParaRPr sz="1300"/>
          </a:p>
          <a:p>
            <a:pPr indent="-311150" lvl="2" marL="1371600" rtl="0" algn="l">
              <a:spcBef>
                <a:spcPts val="0"/>
              </a:spcBef>
              <a:spcAft>
                <a:spcPts val="0"/>
              </a:spcAft>
              <a:buClr>
                <a:schemeClr val="dk1"/>
              </a:buClr>
              <a:buSzPts val="1300"/>
              <a:buChar char="-"/>
            </a:pPr>
            <a:r>
              <a:rPr lang="en-US" sz="1300"/>
              <a:t>common clock across cluster allows precise global timestamps</a:t>
            </a:r>
            <a:endParaRPr sz="1300"/>
          </a:p>
          <a:p>
            <a:pPr indent="-311150" lvl="2" marL="1371600" rtl="0" algn="l">
              <a:spcBef>
                <a:spcPts val="0"/>
              </a:spcBef>
              <a:spcAft>
                <a:spcPts val="0"/>
              </a:spcAft>
              <a:buClr>
                <a:schemeClr val="dk1"/>
              </a:buClr>
              <a:buSzPts val="1300"/>
              <a:buChar char="-"/>
            </a:pPr>
            <a:r>
              <a:rPr lang="en-US" sz="1300"/>
              <a:t>Hyugens 10s/100s ns, Jasper is working at 100us</a:t>
            </a:r>
            <a:endParaRPr sz="1300"/>
          </a:p>
          <a:p>
            <a:pPr indent="-311150" lvl="1" marL="914400" rtl="0" algn="l">
              <a:spcBef>
                <a:spcPts val="0"/>
              </a:spcBef>
              <a:spcAft>
                <a:spcPts val="0"/>
              </a:spcAft>
              <a:buClr>
                <a:schemeClr val="dk1"/>
              </a:buClr>
              <a:buSzPts val="1300"/>
              <a:buChar char="-"/>
            </a:pPr>
            <a:r>
              <a:rPr lang="en-US" sz="1300"/>
              <a:t>Hedging</a:t>
            </a:r>
            <a:endParaRPr sz="1300"/>
          </a:p>
          <a:p>
            <a:pPr indent="-311150" lvl="2" marL="1371600" rtl="0" algn="l">
              <a:spcBef>
                <a:spcPts val="0"/>
              </a:spcBef>
              <a:spcAft>
                <a:spcPts val="0"/>
              </a:spcAft>
              <a:buClr>
                <a:schemeClr val="dk1"/>
              </a:buClr>
              <a:buSzPts val="1300"/>
              <a:buChar char="-"/>
            </a:pPr>
            <a:r>
              <a:rPr lang="en-US" sz="1300"/>
              <a:t>Decreases latency variance (spatially)</a:t>
            </a:r>
            <a:endParaRPr sz="1300"/>
          </a:p>
          <a:p>
            <a:pPr indent="-311150" lvl="0" marL="914400" rtl="0" algn="l">
              <a:spcBef>
                <a:spcPts val="0"/>
              </a:spcBef>
              <a:spcAft>
                <a:spcPts val="0"/>
              </a:spcAft>
              <a:buClr>
                <a:schemeClr val="dk1"/>
              </a:buClr>
              <a:buSzPts val="1300"/>
              <a:buChar char="-"/>
            </a:pPr>
            <a:r>
              <a:rPr lang="en-US" sz="1300"/>
              <a:t>Hold And Release</a:t>
            </a:r>
            <a:endParaRPr sz="1300"/>
          </a:p>
          <a:p>
            <a:pPr indent="-311150" lvl="1" marL="1371600" rtl="0" algn="l">
              <a:spcBef>
                <a:spcPts val="0"/>
              </a:spcBef>
              <a:spcAft>
                <a:spcPts val="0"/>
              </a:spcAft>
              <a:buClr>
                <a:schemeClr val="dk1"/>
              </a:buClr>
              <a:buSzPts val="1300"/>
              <a:buChar char="-"/>
            </a:pPr>
            <a:r>
              <a:rPr lang="en-US" sz="1300"/>
              <a:t>Deadline mechanism based on global timestamps</a:t>
            </a:r>
            <a:endParaRPr sz="1300"/>
          </a:p>
          <a:p>
            <a:pPr indent="-311150" lvl="2" marL="1371600" rtl="0" algn="l">
              <a:spcBef>
                <a:spcPts val="0"/>
              </a:spcBef>
              <a:spcAft>
                <a:spcPts val="0"/>
              </a:spcAft>
              <a:buClr>
                <a:schemeClr val="dk1"/>
              </a:buClr>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Clr>
                <a:schemeClr val="dk1"/>
              </a:buClr>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Opportunity:  </a:t>
            </a:r>
            <a:endParaRPr sz="1300"/>
          </a:p>
          <a:p>
            <a:pPr indent="-311150" lvl="2" marL="1371600" rtl="0" algn="l">
              <a:spcBef>
                <a:spcPts val="0"/>
              </a:spcBef>
              <a:spcAft>
                <a:spcPts val="0"/>
              </a:spcAft>
              <a:buClr>
                <a:schemeClr val="dk1"/>
              </a:buClr>
              <a:buSzPts val="1300"/>
              <a:buChar char="-"/>
            </a:pPr>
            <a:r>
              <a:rPr lang="en-US" sz="1300"/>
              <a:t>Nodes are running on top of VMs on the cloud.</a:t>
            </a:r>
            <a:endParaRPr sz="1300"/>
          </a:p>
          <a:p>
            <a:pPr indent="-311150" lvl="2" marL="1371600" rtl="0" algn="l">
              <a:spcBef>
                <a:spcPts val="0"/>
              </a:spcBef>
              <a:spcAft>
                <a:spcPts val="0"/>
              </a:spcAft>
              <a:buClr>
                <a:schemeClr val="dk1"/>
              </a:buClr>
              <a:buSzPts val="1300"/>
              <a:buChar char="-"/>
            </a:pPr>
            <a:r>
              <a:rPr lang="en-US" sz="1300"/>
              <a:t>“Stragglers” or under-performing VMs. </a:t>
            </a:r>
            <a:endParaRPr sz="1300"/>
          </a:p>
          <a:p>
            <a:pPr indent="-311150" lvl="3" marL="1828800" rtl="0" algn="l">
              <a:spcBef>
                <a:spcPts val="0"/>
              </a:spcBef>
              <a:spcAft>
                <a:spcPts val="0"/>
              </a:spcAft>
              <a:buClr>
                <a:schemeClr val="dk1"/>
              </a:buClr>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Clr>
                <a:schemeClr val="dk1"/>
              </a:buClr>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Clr>
                <a:schemeClr val="dk1"/>
              </a:buClr>
              <a:buSzPts val="1300"/>
              <a:buChar char="-"/>
            </a:pPr>
            <a:r>
              <a:rPr lang="en-US" sz="1300"/>
              <a:t>Network Congestion </a:t>
            </a:r>
            <a:endParaRPr sz="1300"/>
          </a:p>
          <a:p>
            <a:pPr indent="-311150" lvl="3" marL="1828800" rtl="0" algn="l">
              <a:spcBef>
                <a:spcPts val="0"/>
              </a:spcBef>
              <a:spcAft>
                <a:spcPts val="0"/>
              </a:spcAft>
              <a:buClr>
                <a:schemeClr val="dk1"/>
              </a:buClr>
              <a:buSzPts val="1300"/>
              <a:buChar char="-"/>
            </a:pPr>
            <a:r>
              <a:rPr lang="en-US" sz="1300"/>
              <a:t>Noisy Neighbors</a:t>
            </a:r>
            <a:endParaRPr sz="1300"/>
          </a:p>
          <a:p>
            <a:pPr indent="-311150" lvl="2" marL="1371600" rtl="0" algn="l">
              <a:spcBef>
                <a:spcPts val="0"/>
              </a:spcBef>
              <a:spcAft>
                <a:spcPts val="0"/>
              </a:spcAft>
              <a:buClr>
                <a:schemeClr val="dk1"/>
              </a:buClr>
              <a:buSzPts val="1300"/>
              <a:buChar char="-"/>
            </a:pPr>
            <a:r>
              <a:rPr lang="en-US" sz="1300"/>
              <a:t>Straggler VMs can potentially affect Jasper’s performance (children) </a:t>
            </a:r>
            <a:endParaRPr sz="1300"/>
          </a:p>
          <a:p>
            <a:pPr indent="-311150" lvl="2" marL="1371600" rtl="0" algn="l">
              <a:spcBef>
                <a:spcPts val="0"/>
              </a:spcBef>
              <a:spcAft>
                <a:spcPts val="0"/>
              </a:spcAft>
              <a:buClr>
                <a:schemeClr val="dk1"/>
              </a:buClr>
              <a:buSzPts val="1300"/>
              <a:buChar char="-"/>
            </a:pPr>
            <a:r>
              <a:rPr lang="en-US" sz="1300"/>
              <a:t>Straggler VMs affect deadline calculations</a:t>
            </a:r>
            <a:endParaRPr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f38ba70752_0_1089: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02" name="Google Shape;1002;g2f38ba70752_0_108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3" name="Google Shape;1003;g2f38ba70752_0_1089: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f38ba70752_0_1096: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12" name="Google Shape;1012;g2f38ba70752_0_109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3" name="Google Shape;1013;g2f38ba70752_0_1096: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f38ba70752_0_111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22" name="Google Shape;1022;g2f38ba70752_0_111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3" name="Google Shape;1023;g2f38ba70752_0_111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f38ba70752_0_111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32" name="Google Shape;1032;g2f38ba70752_0_111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3" name="Google Shape;1033;g2f38ba70752_0_111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f38ba70752_0_112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41" name="Google Shape;1041;g2f38ba70752_0_112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2" name="Google Shape;1042;g2f38ba70752_0_112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f38ba70752_0_113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50" name="Google Shape;1050;g2f38ba70752_0_113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1" name="Google Shape;1051;g2f38ba70752_0_113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f38ba70752_0_114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59" name="Google Shape;1059;g2f38ba70752_0_114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0" name="Google Shape;1060;g2f38ba70752_0_114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f38ba70752_0_117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68" name="Google Shape;1068;g2f38ba70752_0_117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9" name="Google Shape;1069;g2f38ba70752_0_117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f38ba70752_0_120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77" name="Google Shape;1077;g2f38ba70752_0_120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8" name="Google Shape;1078;g2f38ba70752_0_120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f38ba70752_0_952: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86" name="Google Shape;1086;g2f38ba70752_0_95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7" name="Google Shape;1087;g2f38ba70752_0_952: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ac9d8ea28_0_87: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10" name="Google Shape;310;g30ac9d8ea28_0_87: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g30ac9d8ea28_0_87: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Jasper: </a:t>
            </a:r>
            <a:endParaRPr sz="1300"/>
          </a:p>
          <a:p>
            <a:pPr indent="-311150" lvl="0" marL="457200" rtl="0" algn="l">
              <a:spcBef>
                <a:spcPts val="0"/>
              </a:spcBef>
              <a:spcAft>
                <a:spcPts val="0"/>
              </a:spcAft>
              <a:buClr>
                <a:schemeClr val="dk1"/>
              </a:buClr>
              <a:buSzPts val="1300"/>
              <a:buChar char="-"/>
            </a:pPr>
            <a:r>
              <a:rPr lang="en-US" sz="1300"/>
              <a:t>is the latest effort to address the obstacles in this cloud migration</a:t>
            </a:r>
            <a:endParaRPr sz="1300"/>
          </a:p>
          <a:p>
            <a:pPr indent="-311150" lvl="0" marL="457200" rtl="0" algn="l">
              <a:spcBef>
                <a:spcPts val="0"/>
              </a:spcBef>
              <a:spcAft>
                <a:spcPts val="0"/>
              </a:spcAft>
              <a:buClr>
                <a:schemeClr val="dk1"/>
              </a:buClr>
              <a:buSzPts val="1300"/>
              <a:buChar char="-"/>
            </a:pPr>
            <a:r>
              <a:rPr lang="en-US" sz="1300"/>
              <a:t>offers a scalable, fair and performant multicast solution for the dissemination of data in the context of a cloud-based exchange.</a:t>
            </a:r>
            <a:endParaRPr sz="1300"/>
          </a:p>
          <a:p>
            <a:pPr indent="-311150" lvl="0" marL="457200" rtl="0" algn="l">
              <a:spcBef>
                <a:spcPts val="0"/>
              </a:spcBef>
              <a:spcAft>
                <a:spcPts val="0"/>
              </a:spcAft>
              <a:buClr>
                <a:schemeClr val="dk1"/>
              </a:buClr>
              <a:buSzPts val="1300"/>
              <a:buChar char="-"/>
            </a:pPr>
            <a:r>
              <a:rPr lang="en-US" sz="1300"/>
              <a:t>to achieve this, a group of different techniques are applied.</a:t>
            </a:r>
            <a:endParaRPr sz="1300"/>
          </a:p>
          <a:p>
            <a:pPr indent="-311150" lvl="0" marL="457200" rtl="0" algn="l">
              <a:spcBef>
                <a:spcPts val="0"/>
              </a:spcBef>
              <a:spcAft>
                <a:spcPts val="0"/>
              </a:spcAft>
              <a:buClr>
                <a:schemeClr val="dk1"/>
              </a:buClr>
              <a:buSzPts val="1300"/>
              <a:buChar char="-"/>
            </a:pPr>
            <a:r>
              <a:rPr lang="en-US" sz="1300"/>
              <a:t>Techniques: </a:t>
            </a:r>
            <a:endParaRPr sz="1300"/>
          </a:p>
          <a:p>
            <a:pPr indent="-311150" lvl="1" marL="914400" rtl="0" algn="l">
              <a:spcBef>
                <a:spcPts val="0"/>
              </a:spcBef>
              <a:spcAft>
                <a:spcPts val="0"/>
              </a:spcAft>
              <a:buClr>
                <a:schemeClr val="dk1"/>
              </a:buClr>
              <a:buSzPts val="1300"/>
              <a:buChar char="-"/>
            </a:pPr>
            <a:r>
              <a:rPr lang="en-US" sz="1300"/>
              <a:t>Overlay Multicast Tree to overcome serial DU across recipients</a:t>
            </a:r>
            <a:endParaRPr sz="1300"/>
          </a:p>
          <a:p>
            <a:pPr indent="-311150" lvl="1" marL="914400" rtl="0" algn="l">
              <a:spcBef>
                <a:spcPts val="0"/>
              </a:spcBef>
              <a:spcAft>
                <a:spcPts val="0"/>
              </a:spcAft>
              <a:buClr>
                <a:schemeClr val="dk1"/>
              </a:buClr>
              <a:buSzPts val="1300"/>
              <a:buChar char="-"/>
            </a:pPr>
            <a:r>
              <a:rPr lang="en-US" sz="1300"/>
              <a:t>Clock-Synchronization: </a:t>
            </a:r>
            <a:endParaRPr sz="1300"/>
          </a:p>
          <a:p>
            <a:pPr indent="-311150" lvl="2" marL="1371600" rtl="0" algn="l">
              <a:spcBef>
                <a:spcPts val="0"/>
              </a:spcBef>
              <a:spcAft>
                <a:spcPts val="0"/>
              </a:spcAft>
              <a:buClr>
                <a:schemeClr val="dk1"/>
              </a:buClr>
              <a:buSzPts val="1300"/>
              <a:buChar char="-"/>
            </a:pPr>
            <a:r>
              <a:rPr lang="en-US" sz="1300"/>
              <a:t>compensates for noisy conditions in the cloud </a:t>
            </a:r>
            <a:endParaRPr sz="1300"/>
          </a:p>
          <a:p>
            <a:pPr indent="-311150" lvl="2" marL="1371600" rtl="0" algn="l">
              <a:spcBef>
                <a:spcPts val="0"/>
              </a:spcBef>
              <a:spcAft>
                <a:spcPts val="0"/>
              </a:spcAft>
              <a:buClr>
                <a:schemeClr val="dk1"/>
              </a:buClr>
              <a:buSzPts val="1300"/>
              <a:buChar char="-"/>
            </a:pPr>
            <a:r>
              <a:rPr lang="en-US" sz="1300"/>
              <a:t>common clock across cluster allows precise global timestamps</a:t>
            </a:r>
            <a:endParaRPr sz="1300"/>
          </a:p>
          <a:p>
            <a:pPr indent="-311150" lvl="2" marL="1371600" rtl="0" algn="l">
              <a:spcBef>
                <a:spcPts val="0"/>
              </a:spcBef>
              <a:spcAft>
                <a:spcPts val="0"/>
              </a:spcAft>
              <a:buClr>
                <a:schemeClr val="dk1"/>
              </a:buClr>
              <a:buSzPts val="1300"/>
              <a:buChar char="-"/>
            </a:pPr>
            <a:r>
              <a:rPr lang="en-US" sz="1300"/>
              <a:t>Hyugens 10s/100s ns, Jasper is working at 100us</a:t>
            </a:r>
            <a:endParaRPr sz="1300"/>
          </a:p>
          <a:p>
            <a:pPr indent="-311150" lvl="1" marL="914400" rtl="0" algn="l">
              <a:spcBef>
                <a:spcPts val="0"/>
              </a:spcBef>
              <a:spcAft>
                <a:spcPts val="0"/>
              </a:spcAft>
              <a:buClr>
                <a:schemeClr val="dk1"/>
              </a:buClr>
              <a:buSzPts val="1300"/>
              <a:buChar char="-"/>
            </a:pPr>
            <a:r>
              <a:rPr lang="en-US" sz="1300"/>
              <a:t>Hedging</a:t>
            </a:r>
            <a:endParaRPr sz="1300"/>
          </a:p>
          <a:p>
            <a:pPr indent="-311150" lvl="2" marL="1371600" rtl="0" algn="l">
              <a:spcBef>
                <a:spcPts val="0"/>
              </a:spcBef>
              <a:spcAft>
                <a:spcPts val="0"/>
              </a:spcAft>
              <a:buClr>
                <a:schemeClr val="dk1"/>
              </a:buClr>
              <a:buSzPts val="1300"/>
              <a:buChar char="-"/>
            </a:pPr>
            <a:r>
              <a:rPr lang="en-US" sz="1300"/>
              <a:t>Decreases latency variance (spatially)</a:t>
            </a:r>
            <a:endParaRPr sz="1300"/>
          </a:p>
          <a:p>
            <a:pPr indent="-311150" lvl="0" marL="914400" rtl="0" algn="l">
              <a:spcBef>
                <a:spcPts val="0"/>
              </a:spcBef>
              <a:spcAft>
                <a:spcPts val="0"/>
              </a:spcAft>
              <a:buClr>
                <a:schemeClr val="dk1"/>
              </a:buClr>
              <a:buSzPts val="1300"/>
              <a:buChar char="-"/>
            </a:pPr>
            <a:r>
              <a:rPr lang="en-US" sz="1300"/>
              <a:t>Hold And Release</a:t>
            </a:r>
            <a:endParaRPr sz="1300"/>
          </a:p>
          <a:p>
            <a:pPr indent="-311150" lvl="1" marL="1371600" rtl="0" algn="l">
              <a:spcBef>
                <a:spcPts val="0"/>
              </a:spcBef>
              <a:spcAft>
                <a:spcPts val="0"/>
              </a:spcAft>
              <a:buClr>
                <a:schemeClr val="dk1"/>
              </a:buClr>
              <a:buSzPts val="1300"/>
              <a:buChar char="-"/>
            </a:pPr>
            <a:r>
              <a:rPr lang="en-US" sz="1300"/>
              <a:t>Deadline mechanism based on global timestamps</a:t>
            </a:r>
            <a:endParaRPr sz="1300"/>
          </a:p>
          <a:p>
            <a:pPr indent="-311150" lvl="2" marL="1371600" rtl="0" algn="l">
              <a:spcBef>
                <a:spcPts val="0"/>
              </a:spcBef>
              <a:spcAft>
                <a:spcPts val="0"/>
              </a:spcAft>
              <a:buClr>
                <a:schemeClr val="dk1"/>
              </a:buClr>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Clr>
                <a:schemeClr val="dk1"/>
              </a:buClr>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Opportunity:  </a:t>
            </a:r>
            <a:endParaRPr sz="1300"/>
          </a:p>
          <a:p>
            <a:pPr indent="-311150" lvl="2" marL="1371600" rtl="0" algn="l">
              <a:spcBef>
                <a:spcPts val="0"/>
              </a:spcBef>
              <a:spcAft>
                <a:spcPts val="0"/>
              </a:spcAft>
              <a:buClr>
                <a:schemeClr val="dk1"/>
              </a:buClr>
              <a:buSzPts val="1300"/>
              <a:buChar char="-"/>
            </a:pPr>
            <a:r>
              <a:rPr lang="en-US" sz="1300"/>
              <a:t>Nodes are running on top of VMs on the cloud.</a:t>
            </a:r>
            <a:endParaRPr sz="1300"/>
          </a:p>
          <a:p>
            <a:pPr indent="-311150" lvl="2" marL="1371600" rtl="0" algn="l">
              <a:spcBef>
                <a:spcPts val="0"/>
              </a:spcBef>
              <a:spcAft>
                <a:spcPts val="0"/>
              </a:spcAft>
              <a:buClr>
                <a:schemeClr val="dk1"/>
              </a:buClr>
              <a:buSzPts val="1300"/>
              <a:buChar char="-"/>
            </a:pPr>
            <a:r>
              <a:rPr lang="en-US" sz="1300"/>
              <a:t>“Stragglers” or under-performing VMs. </a:t>
            </a:r>
            <a:endParaRPr sz="1300"/>
          </a:p>
          <a:p>
            <a:pPr indent="-311150" lvl="3" marL="1828800" rtl="0" algn="l">
              <a:spcBef>
                <a:spcPts val="0"/>
              </a:spcBef>
              <a:spcAft>
                <a:spcPts val="0"/>
              </a:spcAft>
              <a:buClr>
                <a:schemeClr val="dk1"/>
              </a:buClr>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Clr>
                <a:schemeClr val="dk1"/>
              </a:buClr>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Clr>
                <a:schemeClr val="dk1"/>
              </a:buClr>
              <a:buSzPts val="1300"/>
              <a:buChar char="-"/>
            </a:pPr>
            <a:r>
              <a:rPr lang="en-US" sz="1300"/>
              <a:t>Network Congestion </a:t>
            </a:r>
            <a:endParaRPr sz="1300"/>
          </a:p>
          <a:p>
            <a:pPr indent="-311150" lvl="3" marL="1828800" rtl="0" algn="l">
              <a:spcBef>
                <a:spcPts val="0"/>
              </a:spcBef>
              <a:spcAft>
                <a:spcPts val="0"/>
              </a:spcAft>
              <a:buClr>
                <a:schemeClr val="dk1"/>
              </a:buClr>
              <a:buSzPts val="1300"/>
              <a:buChar char="-"/>
            </a:pPr>
            <a:r>
              <a:rPr lang="en-US" sz="1300"/>
              <a:t>Noisy Neighbors</a:t>
            </a:r>
            <a:endParaRPr sz="1300"/>
          </a:p>
          <a:p>
            <a:pPr indent="-311150" lvl="2" marL="1371600" rtl="0" algn="l">
              <a:spcBef>
                <a:spcPts val="0"/>
              </a:spcBef>
              <a:spcAft>
                <a:spcPts val="0"/>
              </a:spcAft>
              <a:buClr>
                <a:schemeClr val="dk1"/>
              </a:buClr>
              <a:buSzPts val="1300"/>
              <a:buChar char="-"/>
            </a:pPr>
            <a:r>
              <a:rPr lang="en-US" sz="1300"/>
              <a:t>Straggler VMs can potentially affect Jasper’s performance (children) </a:t>
            </a:r>
            <a:endParaRPr sz="1300"/>
          </a:p>
          <a:p>
            <a:pPr indent="-311150" lvl="2" marL="1371600" rtl="0" algn="l">
              <a:spcBef>
                <a:spcPts val="0"/>
              </a:spcBef>
              <a:spcAft>
                <a:spcPts val="0"/>
              </a:spcAft>
              <a:buClr>
                <a:schemeClr val="dk1"/>
              </a:buClr>
              <a:buSzPts val="1300"/>
              <a:buChar char="-"/>
            </a:pPr>
            <a:r>
              <a:rPr lang="en-US" sz="1300"/>
              <a:t>Straggler VMs affect deadline calculations</a:t>
            </a:r>
            <a:endParaRPr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f38ba70752_0_1154: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096" name="Google Shape;1096;g2f38ba70752_0_1154: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7" name="Google Shape;1097;g2f38ba70752_0_1154: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f38ba70752_0_1162: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106" name="Google Shape;1106;g2f38ba70752_0_116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7" name="Google Shape;1107;g2f38ba70752_0_1162: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lnSpc>
                <a:spcPct val="100000"/>
              </a:lnSpc>
              <a:spcBef>
                <a:spcPts val="0"/>
              </a:spcBef>
              <a:spcAft>
                <a:spcPts val="0"/>
              </a:spcAft>
              <a:buClr>
                <a:srgbClr val="000000"/>
              </a:buClr>
              <a:buSzPts val="1300"/>
              <a:buFont typeface="Calibri"/>
              <a:buNone/>
            </a:pPr>
            <a:r>
              <a:rPr lang="en-US" sz="1300"/>
              <a:t>Mention Hyperparameters (K, N): F as the final set of VMS chosen. (Be prepared for this!)</a:t>
            </a:r>
            <a:br>
              <a:rPr lang="en-US" sz="1300"/>
            </a:br>
            <a:br>
              <a:rPr lang="en-US" sz="1300"/>
            </a:br>
            <a:r>
              <a:rPr lang="en-US" sz="1300"/>
              <a:t>Parameter K: </a:t>
            </a:r>
            <a:endParaRPr sz="1300"/>
          </a:p>
          <a:p>
            <a:pPr indent="-311150" lvl="0" marL="457200" rtl="0" algn="l">
              <a:spcBef>
                <a:spcPts val="0"/>
              </a:spcBef>
              <a:spcAft>
                <a:spcPts val="0"/>
              </a:spcAft>
              <a:buClr>
                <a:schemeClr val="dk1"/>
              </a:buClr>
              <a:buSzPts val="1300"/>
              <a:buChar char="-"/>
            </a:pPr>
            <a:r>
              <a:rPr lang="en-US" sz="1300"/>
              <a:t>Time efficiency </a:t>
            </a:r>
            <a:endParaRPr sz="1300"/>
          </a:p>
          <a:p>
            <a:pPr indent="-311150" lvl="0" marL="457200" rtl="0" algn="l">
              <a:spcBef>
                <a:spcPts val="0"/>
              </a:spcBef>
              <a:spcAft>
                <a:spcPts val="0"/>
              </a:spcAft>
              <a:buClr>
                <a:schemeClr val="dk1"/>
              </a:buClr>
              <a:buSzPts val="1300"/>
              <a:buChar char="-"/>
            </a:pPr>
            <a:r>
              <a:rPr lang="en-US" sz="1300"/>
              <a:t>Smaller computation </a:t>
            </a:r>
            <a:endParaRPr sz="1300"/>
          </a:p>
          <a:p>
            <a:pPr indent="-311150" lvl="0" marL="457200" rtl="0" algn="l">
              <a:spcBef>
                <a:spcPts val="0"/>
              </a:spcBef>
              <a:spcAft>
                <a:spcPts val="0"/>
              </a:spcAft>
              <a:buClr>
                <a:schemeClr val="dk1"/>
              </a:buClr>
              <a:buSzPts val="1300"/>
              <a:buChar char="-"/>
            </a:pPr>
            <a:r>
              <a:rPr lang="en-US" sz="1300"/>
              <a:t>Make algorithm robust to different tree sizes!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Incremental Updates</a:t>
            </a:r>
            <a:endParaRPr sz="1300"/>
          </a:p>
          <a:p>
            <a:pPr indent="-311150" lvl="0" marL="457200" rtl="0" algn="l">
              <a:spcBef>
                <a:spcPts val="0"/>
              </a:spcBef>
              <a:spcAft>
                <a:spcPts val="0"/>
              </a:spcAft>
              <a:buClr>
                <a:schemeClr val="dk1"/>
              </a:buClr>
              <a:buSzPts val="1300"/>
              <a:buChar char="-"/>
            </a:pPr>
            <a:r>
              <a:rPr lang="en-US" sz="1300"/>
              <a:t>Parallelism</a:t>
            </a:r>
            <a:endParaRPr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fe37ead3e3_0_0: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116" name="Google Shape;1116;g2fe37ead3e3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7" name="Google Shape;1117;g2fe37ead3e3_0_0: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spcBef>
                <a:spcPts val="0"/>
              </a:spcBef>
              <a:spcAft>
                <a:spcPts val="0"/>
              </a:spcAft>
              <a:buClr>
                <a:schemeClr val="dk1"/>
              </a:buClr>
              <a:buSzPts val="1300"/>
              <a:buChar char="-"/>
            </a:pPr>
            <a:r>
              <a:t/>
            </a:r>
            <a:endParaRPr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0313b6558b_0_22: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1125" name="Google Shape;1125;g30313b6558b_0_22: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6" name="Google Shape;1126;g30313b6558b_0_22: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spcBef>
                <a:spcPts val="0"/>
              </a:spcBef>
              <a:spcAft>
                <a:spcPts val="0"/>
              </a:spcAft>
              <a:buClr>
                <a:schemeClr val="dk1"/>
              </a:buClr>
              <a:buSzPts val="1300"/>
              <a:buChar char="-"/>
            </a:pPr>
            <a:r>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ac9d8ea28_0_98: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22" name="Google Shape;322;g30ac9d8ea28_0_9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g30ac9d8ea28_0_98: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rPr lang="en-US" sz="1300"/>
              <a:t>Jasper: </a:t>
            </a:r>
            <a:endParaRPr sz="1300"/>
          </a:p>
          <a:p>
            <a:pPr indent="-311150" lvl="0" marL="457200" rtl="0" algn="l">
              <a:spcBef>
                <a:spcPts val="0"/>
              </a:spcBef>
              <a:spcAft>
                <a:spcPts val="0"/>
              </a:spcAft>
              <a:buClr>
                <a:schemeClr val="dk1"/>
              </a:buClr>
              <a:buSzPts val="1300"/>
              <a:buChar char="-"/>
            </a:pPr>
            <a:r>
              <a:rPr lang="en-US" sz="1300"/>
              <a:t>is the latest effort to address the obstacles in this cloud migration</a:t>
            </a:r>
            <a:endParaRPr sz="1300"/>
          </a:p>
          <a:p>
            <a:pPr indent="-311150" lvl="0" marL="457200" rtl="0" algn="l">
              <a:spcBef>
                <a:spcPts val="0"/>
              </a:spcBef>
              <a:spcAft>
                <a:spcPts val="0"/>
              </a:spcAft>
              <a:buClr>
                <a:schemeClr val="dk1"/>
              </a:buClr>
              <a:buSzPts val="1300"/>
              <a:buChar char="-"/>
            </a:pPr>
            <a:r>
              <a:rPr lang="en-US" sz="1300"/>
              <a:t>offers a scalable, fair and performant multicast solution for the dissemination of data in the context of a cloud-based exchange.</a:t>
            </a:r>
            <a:endParaRPr sz="1300"/>
          </a:p>
          <a:p>
            <a:pPr indent="-311150" lvl="0" marL="457200" rtl="0" algn="l">
              <a:spcBef>
                <a:spcPts val="0"/>
              </a:spcBef>
              <a:spcAft>
                <a:spcPts val="0"/>
              </a:spcAft>
              <a:buClr>
                <a:schemeClr val="dk1"/>
              </a:buClr>
              <a:buSzPts val="1300"/>
              <a:buChar char="-"/>
            </a:pPr>
            <a:r>
              <a:rPr lang="en-US" sz="1300"/>
              <a:t>to achieve this, a group of different techniques are applied.</a:t>
            </a:r>
            <a:endParaRPr sz="1300"/>
          </a:p>
          <a:p>
            <a:pPr indent="-311150" lvl="0" marL="457200" rtl="0" algn="l">
              <a:spcBef>
                <a:spcPts val="0"/>
              </a:spcBef>
              <a:spcAft>
                <a:spcPts val="0"/>
              </a:spcAft>
              <a:buClr>
                <a:schemeClr val="dk1"/>
              </a:buClr>
              <a:buSzPts val="1300"/>
              <a:buChar char="-"/>
            </a:pPr>
            <a:r>
              <a:rPr lang="en-US" sz="1300"/>
              <a:t>Techniques: </a:t>
            </a:r>
            <a:endParaRPr sz="1300"/>
          </a:p>
          <a:p>
            <a:pPr indent="-311150" lvl="1" marL="914400" rtl="0" algn="l">
              <a:spcBef>
                <a:spcPts val="0"/>
              </a:spcBef>
              <a:spcAft>
                <a:spcPts val="0"/>
              </a:spcAft>
              <a:buClr>
                <a:schemeClr val="dk1"/>
              </a:buClr>
              <a:buSzPts val="1300"/>
              <a:buChar char="-"/>
            </a:pPr>
            <a:r>
              <a:rPr lang="en-US" sz="1300"/>
              <a:t>Overlay Multicast Tree to overcome serial DU across recipients</a:t>
            </a:r>
            <a:endParaRPr sz="1300"/>
          </a:p>
          <a:p>
            <a:pPr indent="-311150" lvl="1" marL="914400" rtl="0" algn="l">
              <a:spcBef>
                <a:spcPts val="0"/>
              </a:spcBef>
              <a:spcAft>
                <a:spcPts val="0"/>
              </a:spcAft>
              <a:buClr>
                <a:schemeClr val="dk1"/>
              </a:buClr>
              <a:buSzPts val="1300"/>
              <a:buChar char="-"/>
            </a:pPr>
            <a:r>
              <a:rPr lang="en-US" sz="1300"/>
              <a:t>Clock-Synchronization: </a:t>
            </a:r>
            <a:endParaRPr sz="1300"/>
          </a:p>
          <a:p>
            <a:pPr indent="-311150" lvl="2" marL="1371600" rtl="0" algn="l">
              <a:spcBef>
                <a:spcPts val="0"/>
              </a:spcBef>
              <a:spcAft>
                <a:spcPts val="0"/>
              </a:spcAft>
              <a:buClr>
                <a:schemeClr val="dk1"/>
              </a:buClr>
              <a:buSzPts val="1300"/>
              <a:buChar char="-"/>
            </a:pPr>
            <a:r>
              <a:rPr lang="en-US" sz="1300"/>
              <a:t>compensates for noisy conditions in the cloud </a:t>
            </a:r>
            <a:endParaRPr sz="1300"/>
          </a:p>
          <a:p>
            <a:pPr indent="-311150" lvl="2" marL="1371600" rtl="0" algn="l">
              <a:spcBef>
                <a:spcPts val="0"/>
              </a:spcBef>
              <a:spcAft>
                <a:spcPts val="0"/>
              </a:spcAft>
              <a:buClr>
                <a:schemeClr val="dk1"/>
              </a:buClr>
              <a:buSzPts val="1300"/>
              <a:buChar char="-"/>
            </a:pPr>
            <a:r>
              <a:rPr lang="en-US" sz="1300"/>
              <a:t>common clock across cluster allows precise global timestamps</a:t>
            </a:r>
            <a:endParaRPr sz="1300"/>
          </a:p>
          <a:p>
            <a:pPr indent="-311150" lvl="2" marL="1371600" rtl="0" algn="l">
              <a:spcBef>
                <a:spcPts val="0"/>
              </a:spcBef>
              <a:spcAft>
                <a:spcPts val="0"/>
              </a:spcAft>
              <a:buClr>
                <a:schemeClr val="dk1"/>
              </a:buClr>
              <a:buSzPts val="1300"/>
              <a:buChar char="-"/>
            </a:pPr>
            <a:r>
              <a:rPr lang="en-US" sz="1300"/>
              <a:t>Hyugens 10s/100s ns, Jasper is working at 100us</a:t>
            </a:r>
            <a:endParaRPr sz="1300"/>
          </a:p>
          <a:p>
            <a:pPr indent="-311150" lvl="1" marL="914400" rtl="0" algn="l">
              <a:spcBef>
                <a:spcPts val="0"/>
              </a:spcBef>
              <a:spcAft>
                <a:spcPts val="0"/>
              </a:spcAft>
              <a:buClr>
                <a:schemeClr val="dk1"/>
              </a:buClr>
              <a:buSzPts val="1300"/>
              <a:buChar char="-"/>
            </a:pPr>
            <a:r>
              <a:rPr lang="en-US" sz="1300"/>
              <a:t>Hedging</a:t>
            </a:r>
            <a:endParaRPr sz="1300"/>
          </a:p>
          <a:p>
            <a:pPr indent="-311150" lvl="2" marL="1371600" rtl="0" algn="l">
              <a:spcBef>
                <a:spcPts val="0"/>
              </a:spcBef>
              <a:spcAft>
                <a:spcPts val="0"/>
              </a:spcAft>
              <a:buClr>
                <a:schemeClr val="dk1"/>
              </a:buClr>
              <a:buSzPts val="1300"/>
              <a:buChar char="-"/>
            </a:pPr>
            <a:r>
              <a:rPr lang="en-US" sz="1300"/>
              <a:t>Decreases latency variance (spatially)</a:t>
            </a:r>
            <a:endParaRPr sz="1300"/>
          </a:p>
          <a:p>
            <a:pPr indent="-311150" lvl="0" marL="914400" rtl="0" algn="l">
              <a:spcBef>
                <a:spcPts val="0"/>
              </a:spcBef>
              <a:spcAft>
                <a:spcPts val="0"/>
              </a:spcAft>
              <a:buClr>
                <a:schemeClr val="dk1"/>
              </a:buClr>
              <a:buSzPts val="1300"/>
              <a:buChar char="-"/>
            </a:pPr>
            <a:r>
              <a:rPr lang="en-US" sz="1300"/>
              <a:t>Hold And Release</a:t>
            </a:r>
            <a:endParaRPr sz="1300"/>
          </a:p>
          <a:p>
            <a:pPr indent="-311150" lvl="1" marL="1371600" rtl="0" algn="l">
              <a:spcBef>
                <a:spcPts val="0"/>
              </a:spcBef>
              <a:spcAft>
                <a:spcPts val="0"/>
              </a:spcAft>
              <a:buClr>
                <a:schemeClr val="dk1"/>
              </a:buClr>
              <a:buSzPts val="1300"/>
              <a:buChar char="-"/>
            </a:pPr>
            <a:r>
              <a:rPr lang="en-US" sz="1300"/>
              <a:t>Deadline mechanism based on global timestamps</a:t>
            </a:r>
            <a:endParaRPr sz="1300"/>
          </a:p>
          <a:p>
            <a:pPr indent="-311150" lvl="2" marL="1371600" rtl="0" algn="l">
              <a:spcBef>
                <a:spcPts val="0"/>
              </a:spcBef>
              <a:spcAft>
                <a:spcPts val="0"/>
              </a:spcAft>
              <a:buClr>
                <a:schemeClr val="dk1"/>
              </a:buClr>
              <a:buSzPts val="1300"/>
              <a:buChar char="-"/>
            </a:pPr>
            <a:r>
              <a:rPr lang="en-US" sz="1300"/>
              <a:t>Receivers takes the 95th percentile their OWD records at regular intervals and sends the results back to the sender using an all-reduce mechanism. </a:t>
            </a:r>
            <a:endParaRPr sz="1300"/>
          </a:p>
          <a:p>
            <a:pPr indent="-311150" lvl="2" marL="1371600" rtl="0" algn="l">
              <a:spcBef>
                <a:spcPts val="0"/>
              </a:spcBef>
              <a:spcAft>
                <a:spcPts val="0"/>
              </a:spcAft>
              <a:buClr>
                <a:schemeClr val="dk1"/>
              </a:buClr>
              <a:buSzPts val="1300"/>
              <a:buChar char="-"/>
            </a:pPr>
            <a:r>
              <a:rPr lang="en-US" sz="1300"/>
              <a:t>The sender calculates the maximum of these OWDs called Global OWD for messages using the gathered statistics: OWDG = maxi(OWDi) where OWDi is the OWD estimate reported by the 𝑖-th multicast receiver.</a:t>
            </a:r>
            <a:endParaRPr sz="1300"/>
          </a:p>
          <a:p>
            <a:pPr indent="0" lvl="0" marL="0" rtl="0" algn="l">
              <a:spcBef>
                <a:spcPts val="0"/>
              </a:spcBef>
              <a:spcAft>
                <a:spcPts val="0"/>
              </a:spcAft>
              <a:buNone/>
            </a:pPr>
            <a:r>
              <a:t/>
            </a:r>
            <a:endParaRPr sz="1300"/>
          </a:p>
          <a:p>
            <a:pPr indent="0" lvl="0" marL="1371600" rtl="0" algn="l">
              <a:spcBef>
                <a:spcPts val="0"/>
              </a:spcBef>
              <a:spcAft>
                <a:spcPts val="0"/>
              </a:spcAft>
              <a:buNone/>
            </a:pPr>
            <a:r>
              <a:t/>
            </a:r>
            <a:endParaRPr sz="1300"/>
          </a:p>
          <a:p>
            <a:pPr indent="-311150" lvl="0" marL="457200" rtl="0" algn="l">
              <a:spcBef>
                <a:spcPts val="0"/>
              </a:spcBef>
              <a:spcAft>
                <a:spcPts val="0"/>
              </a:spcAft>
              <a:buClr>
                <a:schemeClr val="dk1"/>
              </a:buClr>
              <a:buSzPts val="1300"/>
              <a:buChar char="-"/>
            </a:pPr>
            <a:r>
              <a:rPr lang="en-US" sz="1300"/>
              <a:t>Opportunity:  </a:t>
            </a:r>
            <a:endParaRPr sz="1300"/>
          </a:p>
          <a:p>
            <a:pPr indent="-311150" lvl="2" marL="1371600" rtl="0" algn="l">
              <a:spcBef>
                <a:spcPts val="0"/>
              </a:spcBef>
              <a:spcAft>
                <a:spcPts val="0"/>
              </a:spcAft>
              <a:buClr>
                <a:schemeClr val="dk1"/>
              </a:buClr>
              <a:buSzPts val="1300"/>
              <a:buChar char="-"/>
            </a:pPr>
            <a:r>
              <a:rPr lang="en-US" sz="1300"/>
              <a:t>Nodes are running on top of VMs on the cloud.</a:t>
            </a:r>
            <a:endParaRPr sz="1300"/>
          </a:p>
          <a:p>
            <a:pPr indent="-311150" lvl="2" marL="1371600" rtl="0" algn="l">
              <a:spcBef>
                <a:spcPts val="0"/>
              </a:spcBef>
              <a:spcAft>
                <a:spcPts val="0"/>
              </a:spcAft>
              <a:buClr>
                <a:schemeClr val="dk1"/>
              </a:buClr>
              <a:buSzPts val="1300"/>
              <a:buChar char="-"/>
            </a:pPr>
            <a:r>
              <a:rPr lang="en-US" sz="1300"/>
              <a:t>“Stragglers” or under-performing VMs. </a:t>
            </a:r>
            <a:endParaRPr sz="1300"/>
          </a:p>
          <a:p>
            <a:pPr indent="-311150" lvl="3" marL="1828800" rtl="0" algn="l">
              <a:spcBef>
                <a:spcPts val="0"/>
              </a:spcBef>
              <a:spcAft>
                <a:spcPts val="0"/>
              </a:spcAft>
              <a:buClr>
                <a:schemeClr val="dk1"/>
              </a:buClr>
              <a:buSzPts val="1300"/>
              <a:buChar char="-"/>
            </a:pPr>
            <a:r>
              <a:rPr lang="en-US" sz="1300"/>
              <a:t>instances of identical configurations, that however underperform compared to their counterparts.</a:t>
            </a:r>
            <a:endParaRPr sz="1300"/>
          </a:p>
          <a:p>
            <a:pPr indent="-311150" lvl="3" marL="1828800" rtl="0" algn="l">
              <a:spcBef>
                <a:spcPts val="0"/>
              </a:spcBef>
              <a:spcAft>
                <a:spcPts val="0"/>
              </a:spcAft>
              <a:buClr>
                <a:schemeClr val="dk1"/>
              </a:buClr>
              <a:buSzPts val="1300"/>
              <a:buChar char="-"/>
            </a:pPr>
            <a:r>
              <a:rPr lang="en-US" sz="1300"/>
              <a:t>Virtualization Overhead: Context Switching among VMs, memory overhead, I/O Virtualization </a:t>
            </a:r>
            <a:endParaRPr sz="1300"/>
          </a:p>
          <a:p>
            <a:pPr indent="-311150" lvl="3" marL="1828800" rtl="0" algn="l">
              <a:spcBef>
                <a:spcPts val="0"/>
              </a:spcBef>
              <a:spcAft>
                <a:spcPts val="0"/>
              </a:spcAft>
              <a:buClr>
                <a:schemeClr val="dk1"/>
              </a:buClr>
              <a:buSzPts val="1300"/>
              <a:buChar char="-"/>
            </a:pPr>
            <a:r>
              <a:rPr lang="en-US" sz="1300"/>
              <a:t>Network Congestion </a:t>
            </a:r>
            <a:endParaRPr sz="1300"/>
          </a:p>
          <a:p>
            <a:pPr indent="-311150" lvl="3" marL="1828800" rtl="0" algn="l">
              <a:spcBef>
                <a:spcPts val="0"/>
              </a:spcBef>
              <a:spcAft>
                <a:spcPts val="0"/>
              </a:spcAft>
              <a:buClr>
                <a:schemeClr val="dk1"/>
              </a:buClr>
              <a:buSzPts val="1300"/>
              <a:buChar char="-"/>
            </a:pPr>
            <a:r>
              <a:rPr lang="en-US" sz="1300"/>
              <a:t>Noisy Neighbors</a:t>
            </a:r>
            <a:endParaRPr sz="1300"/>
          </a:p>
          <a:p>
            <a:pPr indent="-311150" lvl="2" marL="1371600" rtl="0" algn="l">
              <a:spcBef>
                <a:spcPts val="0"/>
              </a:spcBef>
              <a:spcAft>
                <a:spcPts val="0"/>
              </a:spcAft>
              <a:buClr>
                <a:schemeClr val="dk1"/>
              </a:buClr>
              <a:buSzPts val="1300"/>
              <a:buChar char="-"/>
            </a:pPr>
            <a:r>
              <a:rPr lang="en-US" sz="1300"/>
              <a:t>Straggler VMs can potentially affect Jasper’s performance (children) </a:t>
            </a:r>
            <a:endParaRPr sz="1300"/>
          </a:p>
          <a:p>
            <a:pPr indent="-311150" lvl="2" marL="1371600" rtl="0" algn="l">
              <a:spcBef>
                <a:spcPts val="0"/>
              </a:spcBef>
              <a:spcAft>
                <a:spcPts val="0"/>
              </a:spcAft>
              <a:buClr>
                <a:schemeClr val="dk1"/>
              </a:buClr>
              <a:buSzPts val="1300"/>
              <a:buChar char="-"/>
            </a:pPr>
            <a:r>
              <a:rPr lang="en-US" sz="1300"/>
              <a:t>Straggler VMs affect deadline calculations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The system's overall multicast latency is directly influenced by the slowest VM. A slower VM results in less stringent deadlines for future messages, which, while easing the timing constraints, ultimately increases the system's total latency.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ac9d8ea28_0_151:notes"/>
          <p:cNvSpPr txBox="1"/>
          <p:nvPr>
            <p:ph idx="12" type="sldNum"/>
          </p:nvPr>
        </p:nvSpPr>
        <p:spPr>
          <a:xfrm>
            <a:off x="4143600" y="9119520"/>
            <a:ext cx="3169500" cy="48000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lang="en-US" sz="1300" strike="noStrike">
                <a:solidFill>
                  <a:srgbClr val="000000"/>
                </a:solidFill>
                <a:latin typeface="Calibri"/>
                <a:ea typeface="Calibri"/>
                <a:cs typeface="Calibri"/>
                <a:sym typeface="Calibri"/>
              </a:rPr>
              <a:t>‹#›</a:t>
            </a:fld>
            <a:endParaRPr b="0" sz="1300" strike="noStrike">
              <a:solidFill>
                <a:srgbClr val="000000"/>
              </a:solidFill>
              <a:latin typeface="Times New Roman"/>
              <a:ea typeface="Times New Roman"/>
              <a:cs typeface="Times New Roman"/>
              <a:sym typeface="Times New Roman"/>
            </a:endParaRPr>
          </a:p>
        </p:txBody>
      </p:sp>
      <p:sp>
        <p:nvSpPr>
          <p:cNvPr id="337" name="Google Shape;337;g30ac9d8ea28_0_151: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8" name="Google Shape;338;g30ac9d8ea28_0_151:notes"/>
          <p:cNvSpPr txBox="1"/>
          <p:nvPr>
            <p:ph idx="1" type="body"/>
          </p:nvPr>
        </p:nvSpPr>
        <p:spPr>
          <a:xfrm>
            <a:off x="731520" y="4560480"/>
            <a:ext cx="5851800" cy="4320300"/>
          </a:xfrm>
          <a:prstGeom prst="rect">
            <a:avLst/>
          </a:prstGeom>
          <a:noFill/>
          <a:ln>
            <a:noFill/>
          </a:ln>
        </p:spPr>
        <p:txBody>
          <a:bodyPr anchorCtr="0" anchor="t" bIns="48225" lIns="96475" spcFirstLastPara="1" rIns="96475" wrap="square" tIns="48225">
            <a:noAutofit/>
          </a:bodyPr>
          <a:lstStyle/>
          <a:p>
            <a:pPr indent="-311150" lvl="0" marL="457200" rtl="0" algn="l">
              <a:lnSpc>
                <a:spcPct val="115000"/>
              </a:lnSpc>
              <a:spcBef>
                <a:spcPts val="0"/>
              </a:spcBef>
              <a:spcAft>
                <a:spcPts val="0"/>
              </a:spcAft>
              <a:buClr>
                <a:schemeClr val="dk1"/>
              </a:buClr>
              <a:buSzPts val="1300"/>
              <a:buFont typeface="Arial"/>
              <a:buChar char="-"/>
            </a:pPr>
            <a:r>
              <a:rPr lang="en-US" sz="1300"/>
              <a:t>One recent work that addresses stragglers is LemonDrop. </a:t>
            </a:r>
            <a:endParaRPr sz="1300"/>
          </a:p>
          <a:p>
            <a:pPr indent="-311150" lvl="0" marL="457200" rtl="0" algn="l">
              <a:lnSpc>
                <a:spcPct val="115000"/>
              </a:lnSpc>
              <a:spcBef>
                <a:spcPts val="0"/>
              </a:spcBef>
              <a:spcAft>
                <a:spcPts val="0"/>
              </a:spcAft>
              <a:buClr>
                <a:schemeClr val="dk1"/>
              </a:buClr>
              <a:buSzPts val="1300"/>
              <a:buFont typeface="Arial"/>
              <a:buChar char="-"/>
            </a:pPr>
            <a:r>
              <a:rPr lang="en-US" sz="1300"/>
              <a:t>LemonDrop: a Method for selecting VMs within a given cloud cluster optimized for an application’s latency needs.</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LemonDrop: </a:t>
            </a:r>
            <a:endParaRPr sz="1300"/>
          </a:p>
          <a:p>
            <a:pPr indent="-311150" lvl="1" marL="914400" rtl="0" algn="l">
              <a:lnSpc>
                <a:spcPct val="115000"/>
              </a:lnSpc>
              <a:spcBef>
                <a:spcPts val="0"/>
              </a:spcBef>
              <a:spcAft>
                <a:spcPts val="0"/>
              </a:spcAft>
              <a:buClr>
                <a:srgbClr val="434343"/>
              </a:buClr>
              <a:buSzPts val="1300"/>
              <a:buFont typeface="Candara"/>
              <a:buChar char="-"/>
            </a:pPr>
            <a:r>
              <a:rPr lang="en-US" sz="1300"/>
              <a:t>Frames the selection and scheduling of nodes onto VMs as a natural Quadratic Assignment Problem(QAP): </a:t>
            </a:r>
            <a:endParaRPr sz="1300"/>
          </a:p>
          <a:p>
            <a:pPr indent="-311150" lvl="1" marL="914400" rtl="0" algn="l">
              <a:lnSpc>
                <a:spcPct val="115000"/>
              </a:lnSpc>
              <a:spcBef>
                <a:spcPts val="0"/>
              </a:spcBef>
              <a:spcAft>
                <a:spcPts val="0"/>
              </a:spcAft>
              <a:buClr>
                <a:srgbClr val="434343"/>
              </a:buClr>
              <a:buSzPts val="1300"/>
              <a:buFont typeface="Candara"/>
              <a:buChar char="-"/>
            </a:pPr>
            <a:r>
              <a:rPr lang="en-US" sz="1300"/>
              <a:t>There, we a</a:t>
            </a:r>
            <a:r>
              <a:rPr lang="en-US" sz="1300"/>
              <a:t>ssign facilities to locations such that traffic flow between facilities is minimized </a:t>
            </a:r>
            <a:endParaRPr sz="1300"/>
          </a:p>
          <a:p>
            <a:pPr indent="-311150" lvl="1" marL="914400" rtl="0" algn="l">
              <a:lnSpc>
                <a:spcPct val="115000"/>
              </a:lnSpc>
              <a:spcBef>
                <a:spcPts val="0"/>
              </a:spcBef>
              <a:spcAft>
                <a:spcPts val="0"/>
              </a:spcAft>
              <a:buClr>
                <a:srgbClr val="434343"/>
              </a:buClr>
              <a:buSzPts val="1300"/>
              <a:buFont typeface="Candara"/>
              <a:buChar char="-"/>
            </a:pPr>
            <a:r>
              <a:rPr lang="en-US" sz="1300"/>
              <a:t>Nodes are facilities and locations are VMs </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NP-Hard </a:t>
            </a:r>
            <a:endParaRPr sz="1300"/>
          </a:p>
          <a:p>
            <a:pPr indent="-311150" lvl="1" marL="914400" rtl="0" algn="l">
              <a:lnSpc>
                <a:spcPct val="115000"/>
              </a:lnSpc>
              <a:spcBef>
                <a:spcPts val="0"/>
              </a:spcBef>
              <a:spcAft>
                <a:spcPts val="0"/>
              </a:spcAft>
              <a:buClr>
                <a:srgbClr val="434343"/>
              </a:buClr>
              <a:buSzPts val="1300"/>
              <a:buFont typeface="Candara"/>
              <a:buChar char="-"/>
            </a:pPr>
            <a:r>
              <a:rPr lang="en-US" sz="1300"/>
              <a:t>Scalability Issues</a:t>
            </a:r>
            <a:endParaRPr sz="1300"/>
          </a:p>
          <a:p>
            <a:pPr indent="0" lvl="0" marL="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Clr>
                <a:schemeClr val="dk1"/>
              </a:buClr>
              <a:buSzPts val="1300"/>
              <a:buFont typeface="Arial"/>
              <a:buChar char="-"/>
            </a:pPr>
            <a:r>
              <a:rPr lang="en-US" sz="1300"/>
              <a:t>Via this method, Lemondrop demonstrates that: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equally strong: “</a:t>
            </a:r>
            <a:r>
              <a:rPr i="1" lang="en-US" sz="1300"/>
              <a:t>Lemons</a:t>
            </a:r>
            <a:r>
              <a:rPr lang="en-US" sz="1300"/>
              <a:t>” or “</a:t>
            </a:r>
            <a:r>
              <a:rPr i="1" lang="en-US" sz="1300"/>
              <a:t>Stragglers</a:t>
            </a:r>
            <a:r>
              <a:rPr lang="en-US" sz="1300"/>
              <a:t>” </a:t>
            </a:r>
            <a:endParaRPr sz="1300"/>
          </a:p>
          <a:p>
            <a:pPr indent="-311150" lvl="1" marL="914400" rtl="0" algn="l">
              <a:lnSpc>
                <a:spcPct val="115000"/>
              </a:lnSpc>
              <a:spcBef>
                <a:spcPts val="0"/>
              </a:spcBef>
              <a:spcAft>
                <a:spcPts val="0"/>
              </a:spcAft>
              <a:buClr>
                <a:srgbClr val="434343"/>
              </a:buClr>
              <a:buSzPts val="1300"/>
              <a:buFont typeface="Arial"/>
              <a:buChar char="-"/>
            </a:pPr>
            <a:r>
              <a:rPr lang="en-US" sz="1300"/>
              <a:t>Virtual Machines (VMs) are not interchangeable</a:t>
            </a:r>
            <a:endParaRPr sz="1300"/>
          </a:p>
          <a:p>
            <a:pPr indent="-311150" lvl="0" marL="457200" rtl="0" algn="l">
              <a:lnSpc>
                <a:spcPct val="115000"/>
              </a:lnSpc>
              <a:spcBef>
                <a:spcPts val="0"/>
              </a:spcBef>
              <a:spcAft>
                <a:spcPts val="0"/>
              </a:spcAft>
              <a:buClr>
                <a:schemeClr val="dk1"/>
              </a:buClr>
              <a:buSzPts val="1300"/>
              <a:buFont typeface="Candara"/>
              <a:buChar char="-"/>
            </a:pPr>
            <a:r>
              <a:rPr lang="en-US" sz="1300"/>
              <a:t>Algorithm:</a:t>
            </a:r>
            <a:endParaRPr sz="1300"/>
          </a:p>
          <a:p>
            <a:pPr indent="-311150" lvl="0" marL="914400" rtl="0" algn="l">
              <a:lnSpc>
                <a:spcPct val="115000"/>
              </a:lnSpc>
              <a:spcBef>
                <a:spcPts val="0"/>
              </a:spcBef>
              <a:spcAft>
                <a:spcPts val="0"/>
              </a:spcAft>
              <a:buSzPts val="1300"/>
              <a:buChar char="-"/>
            </a:pPr>
            <a:r>
              <a:rPr lang="en-US" sz="1300"/>
              <a:t>Clock-Synchronization: Allows for accurate OWD delay latency across pairs of VMs within the entire cluster</a:t>
            </a:r>
            <a:endParaRPr sz="1300"/>
          </a:p>
          <a:p>
            <a:pPr indent="-311150" lvl="0" marL="914400" rtl="0" algn="l">
              <a:lnSpc>
                <a:spcPct val="115000"/>
              </a:lnSpc>
              <a:spcBef>
                <a:spcPts val="0"/>
              </a:spcBef>
              <a:spcAft>
                <a:spcPts val="0"/>
              </a:spcAft>
              <a:buSzPts val="1300"/>
              <a:buChar char="-"/>
            </a:pPr>
            <a:r>
              <a:rPr lang="en-US" sz="1300"/>
              <a:t>Quadratic Assignment Problem Solver</a:t>
            </a:r>
            <a:endParaRPr sz="1300"/>
          </a:p>
          <a:p>
            <a:pPr indent="-311150" lvl="2" marL="1371600" rtl="0" algn="l">
              <a:lnSpc>
                <a:spcPct val="115000"/>
              </a:lnSpc>
              <a:spcBef>
                <a:spcPts val="0"/>
              </a:spcBef>
              <a:spcAft>
                <a:spcPts val="0"/>
              </a:spcAft>
              <a:buSzPts val="1300"/>
              <a:buChar char="-"/>
            </a:pPr>
            <a:r>
              <a:rPr lang="en-US" sz="1300"/>
              <a:t>Assign facilities to locations such that traffic flow between facilities is minimized </a:t>
            </a:r>
            <a:endParaRPr sz="1300"/>
          </a:p>
          <a:p>
            <a:pPr indent="-311150" lvl="3" marL="1828800" rtl="0" algn="l">
              <a:lnSpc>
                <a:spcPct val="115000"/>
              </a:lnSpc>
              <a:spcBef>
                <a:spcPts val="0"/>
              </a:spcBef>
              <a:spcAft>
                <a:spcPts val="0"/>
              </a:spcAft>
              <a:buClr>
                <a:schemeClr val="dk1"/>
              </a:buClr>
              <a:buSzPts val="1300"/>
              <a:buChar char="-"/>
            </a:pPr>
            <a:r>
              <a:rPr lang="en-US" sz="1300"/>
              <a:t>Nodes are facilities </a:t>
            </a:r>
            <a:endParaRPr sz="1300"/>
          </a:p>
          <a:p>
            <a:pPr indent="-311150" lvl="3" marL="1828800" rtl="0" algn="l">
              <a:lnSpc>
                <a:spcPct val="115000"/>
              </a:lnSpc>
              <a:spcBef>
                <a:spcPts val="0"/>
              </a:spcBef>
              <a:spcAft>
                <a:spcPts val="0"/>
              </a:spcAft>
              <a:buClr>
                <a:schemeClr val="dk1"/>
              </a:buClr>
              <a:buSzPts val="1300"/>
              <a:buChar char="-"/>
            </a:pPr>
            <a:r>
              <a:rPr lang="en-US" sz="1300"/>
              <a:t>VMs themselves are locations </a:t>
            </a:r>
            <a:endParaRPr sz="1300"/>
          </a:p>
          <a:p>
            <a:pPr indent="-311150" lvl="2" marL="1371600" rtl="0" algn="l">
              <a:lnSpc>
                <a:spcPct val="115000"/>
              </a:lnSpc>
              <a:spcBef>
                <a:spcPts val="0"/>
              </a:spcBef>
              <a:spcAft>
                <a:spcPts val="0"/>
              </a:spcAft>
              <a:buSzPts val="1300"/>
              <a:buChar char="-"/>
            </a:pPr>
            <a:r>
              <a:rPr lang="en-US" sz="1300"/>
              <a:t>QAP is NP-Hard</a:t>
            </a:r>
            <a:endParaRPr sz="1300"/>
          </a:p>
          <a:p>
            <a:pPr indent="-311150" lvl="2" marL="1371600" rtl="0" algn="l">
              <a:lnSpc>
                <a:spcPct val="115000"/>
              </a:lnSpc>
              <a:spcBef>
                <a:spcPts val="0"/>
              </a:spcBef>
              <a:spcAft>
                <a:spcPts val="0"/>
              </a:spcAft>
              <a:buSzPts val="1300"/>
              <a:buChar char="-"/>
            </a:pPr>
            <a:r>
              <a:rPr lang="en-US" sz="1300"/>
              <a:t>Approximate method to obtain locally optimal solution to a relaxed version of the problem is used:</a:t>
            </a:r>
            <a:endParaRPr sz="1300"/>
          </a:p>
          <a:p>
            <a:pPr indent="-311150" lvl="3" marL="1828800" rtl="0" algn="l">
              <a:lnSpc>
                <a:spcPct val="115000"/>
              </a:lnSpc>
              <a:spcBef>
                <a:spcPts val="0"/>
              </a:spcBef>
              <a:spcAft>
                <a:spcPts val="0"/>
              </a:spcAft>
              <a:buSzPts val="1300"/>
              <a:buChar char="-"/>
            </a:pPr>
            <a:r>
              <a:rPr lang="en-US" sz="1300"/>
              <a:t>FAQ:</a:t>
            </a:r>
            <a:endParaRPr sz="1300"/>
          </a:p>
          <a:p>
            <a:pPr indent="-311150" lvl="4" marL="2286000" rtl="0" algn="l">
              <a:lnSpc>
                <a:spcPct val="115000"/>
              </a:lnSpc>
              <a:spcBef>
                <a:spcPts val="0"/>
              </a:spcBef>
              <a:spcAft>
                <a:spcPts val="0"/>
              </a:spcAft>
              <a:buClr>
                <a:schemeClr val="dk1"/>
              </a:buClr>
              <a:buSzPts val="1300"/>
              <a:buChar char="-"/>
            </a:pPr>
            <a:r>
              <a:rPr lang="en-US" sz="1300"/>
              <a:t>O(n^3)</a:t>
            </a:r>
            <a:endParaRPr sz="1300"/>
          </a:p>
          <a:p>
            <a:pPr indent="-311150" lvl="4" marL="2286000" rtl="0" algn="l">
              <a:lnSpc>
                <a:spcPct val="115000"/>
              </a:lnSpc>
              <a:spcBef>
                <a:spcPts val="0"/>
              </a:spcBef>
              <a:spcAft>
                <a:spcPts val="0"/>
              </a:spcAft>
              <a:buSzPts val="1300"/>
              <a:buChar char="-"/>
            </a:pPr>
            <a:r>
              <a:rPr lang="en-US" sz="1300"/>
              <a:t>Relaxes the constraint set P to the set of doubly stochastic matrices denoted as D </a:t>
            </a:r>
            <a:endParaRPr sz="1300"/>
          </a:p>
          <a:p>
            <a:pPr indent="-311150" lvl="4" marL="2286000" rtl="0" algn="l">
              <a:lnSpc>
                <a:spcPct val="115000"/>
              </a:lnSpc>
              <a:spcBef>
                <a:spcPts val="0"/>
              </a:spcBef>
              <a:spcAft>
                <a:spcPts val="0"/>
              </a:spcAft>
              <a:buSzPts val="1300"/>
              <a:buChar char="-"/>
            </a:pPr>
            <a:r>
              <a:rPr lang="en-US" sz="1300"/>
              <a:t>non-negative, rows and columns add to 1.</a:t>
            </a:r>
            <a:endParaRPr sz="1300"/>
          </a:p>
          <a:p>
            <a:pPr indent="-311150" lvl="4" marL="2286000" rtl="0" algn="l">
              <a:lnSpc>
                <a:spcPct val="115000"/>
              </a:lnSpc>
              <a:spcBef>
                <a:spcPts val="0"/>
              </a:spcBef>
              <a:spcAft>
                <a:spcPts val="0"/>
              </a:spcAft>
              <a:buSzPts val="1300"/>
              <a:buChar char="-"/>
            </a:pPr>
            <a:r>
              <a:rPr lang="en-US" sz="1300"/>
              <a:t>continuous optimization routine </a:t>
            </a:r>
            <a:endParaRPr sz="1300"/>
          </a:p>
          <a:p>
            <a:pPr indent="-311150" lvl="4" marL="2286000" rtl="0" algn="l">
              <a:lnSpc>
                <a:spcPct val="115000"/>
              </a:lnSpc>
              <a:spcBef>
                <a:spcPts val="0"/>
              </a:spcBef>
              <a:spcAft>
                <a:spcPts val="0"/>
              </a:spcAft>
              <a:buSzPts val="1300"/>
              <a:buChar char="-"/>
            </a:pPr>
            <a:r>
              <a:rPr lang="en-US" sz="1300"/>
              <a:t>final solution is projected to the closest point in P</a:t>
            </a:r>
            <a:endParaRPr sz="1300"/>
          </a:p>
          <a:p>
            <a:pPr indent="-311150" lvl="4" marL="2286000" rtl="0" algn="l">
              <a:lnSpc>
                <a:spcPct val="115000"/>
              </a:lnSpc>
              <a:spcBef>
                <a:spcPts val="0"/>
              </a:spcBef>
              <a:spcAft>
                <a:spcPts val="0"/>
              </a:spcAft>
              <a:buClr>
                <a:schemeClr val="dk1"/>
              </a:buClr>
              <a:buSzPts val="1300"/>
              <a:buChar char="-"/>
            </a:pPr>
            <a:r>
              <a:rPr lang="en-US" sz="1300"/>
              <a:t>Step-by-Step</a:t>
            </a:r>
            <a:endParaRPr sz="1300"/>
          </a:p>
          <a:p>
            <a:pPr indent="-311150" lvl="5" marL="2743200" rtl="0" algn="l">
              <a:lnSpc>
                <a:spcPct val="115000"/>
              </a:lnSpc>
              <a:spcBef>
                <a:spcPts val="0"/>
              </a:spcBef>
              <a:spcAft>
                <a:spcPts val="0"/>
              </a:spcAft>
              <a:buClr>
                <a:schemeClr val="dk1"/>
              </a:buClr>
              <a:buSzPts val="1300"/>
              <a:buChar char="-"/>
            </a:pPr>
            <a:r>
              <a:rPr lang="en-US" sz="1300"/>
              <a:t>scipy and scipy.optimize</a:t>
            </a:r>
            <a:endParaRPr sz="1300"/>
          </a:p>
          <a:p>
            <a:pPr indent="-311150" lvl="5" marL="2743200" rtl="0" algn="l">
              <a:lnSpc>
                <a:spcPct val="115000"/>
              </a:lnSpc>
              <a:spcBef>
                <a:spcPts val="0"/>
              </a:spcBef>
              <a:spcAft>
                <a:spcPts val="0"/>
              </a:spcAft>
              <a:buClr>
                <a:schemeClr val="dk1"/>
              </a:buClr>
              <a:buSzPts val="1300"/>
              <a:buChar char="-"/>
            </a:pPr>
            <a:r>
              <a:rPr lang="en-US" sz="1300"/>
              <a:t>Initialize Permutation matrix: P = np.ones((self.N, self.N)) / self.N </a:t>
            </a:r>
            <a:endParaRPr sz="1300"/>
          </a:p>
          <a:p>
            <a:pPr indent="-311150" lvl="5" marL="2743200" rtl="0" algn="l">
              <a:lnSpc>
                <a:spcPct val="115000"/>
              </a:lnSpc>
              <a:spcBef>
                <a:spcPts val="0"/>
              </a:spcBef>
              <a:spcAft>
                <a:spcPts val="0"/>
              </a:spcAft>
              <a:buClr>
                <a:schemeClr val="dk1"/>
              </a:buClr>
              <a:buSzPts val="1300"/>
              <a:buChar char="-"/>
            </a:pPr>
            <a:r>
              <a:rPr lang="en-US" sz="1300"/>
              <a:t>While Loop: </a:t>
            </a:r>
            <a:endParaRPr sz="1300"/>
          </a:p>
          <a:p>
            <a:pPr indent="-311150" lvl="6" marL="3200400" rtl="0" algn="l">
              <a:lnSpc>
                <a:spcPct val="115000"/>
              </a:lnSpc>
              <a:spcBef>
                <a:spcPts val="0"/>
              </a:spcBef>
              <a:spcAft>
                <a:spcPts val="0"/>
              </a:spcAft>
              <a:buClr>
                <a:schemeClr val="dk1"/>
              </a:buClr>
              <a:buSzPts val="1300"/>
              <a:buChar char="-"/>
            </a:pPr>
            <a:r>
              <a:rPr lang="en-US" sz="1300"/>
              <a:t>Gradient with respect to current solution </a:t>
            </a:r>
            <a:endParaRPr sz="1300"/>
          </a:p>
          <a:p>
            <a:pPr indent="-311150" lvl="6" marL="3200400" rtl="0" algn="l">
              <a:lnSpc>
                <a:spcPct val="115000"/>
              </a:lnSpc>
              <a:spcBef>
                <a:spcPts val="0"/>
              </a:spcBef>
              <a:spcAft>
                <a:spcPts val="0"/>
              </a:spcAft>
              <a:buClr>
                <a:schemeClr val="dk1"/>
              </a:buClr>
              <a:buSzPts val="1300"/>
              <a:buChar char="-"/>
            </a:pPr>
            <a:r>
              <a:rPr lang="en-US" sz="1300"/>
              <a:t>Q Direction that minimizes the gradient, and alpha step size to minimize gradient =&gt; steepest descent of objective </a:t>
            </a:r>
            <a:endParaRPr sz="1300"/>
          </a:p>
          <a:p>
            <a:pPr indent="-311150" lvl="7" marL="3657600" rtl="0" algn="l">
              <a:lnSpc>
                <a:spcPct val="115000"/>
              </a:lnSpc>
              <a:spcBef>
                <a:spcPts val="0"/>
              </a:spcBef>
              <a:spcAft>
                <a:spcPts val="0"/>
              </a:spcAft>
              <a:buClr>
                <a:schemeClr val="dk1"/>
              </a:buClr>
              <a:buSzPts val="1300"/>
              <a:buChar char="-"/>
            </a:pPr>
            <a:r>
              <a:rPr lang="en-US" sz="1300"/>
              <a:t>both done with `linear_sum_assignment` and `minimize_scalar` </a:t>
            </a:r>
            <a:endParaRPr sz="1300"/>
          </a:p>
          <a:p>
            <a:pPr indent="-311150" lvl="6" marL="3200400" rtl="0" algn="l">
              <a:lnSpc>
                <a:spcPct val="115000"/>
              </a:lnSpc>
              <a:spcBef>
                <a:spcPts val="0"/>
              </a:spcBef>
              <a:spcAft>
                <a:spcPts val="0"/>
              </a:spcAft>
              <a:buClr>
                <a:schemeClr val="dk1"/>
              </a:buClr>
              <a:buSzPts val="1300"/>
              <a:buChar char="-"/>
            </a:pPr>
            <a:r>
              <a:rPr lang="en-US" sz="1300"/>
              <a:t>Update Solution </a:t>
            </a:r>
            <a:endParaRPr sz="1300"/>
          </a:p>
          <a:p>
            <a:pPr indent="-311150" lvl="6" marL="3200400" rtl="0" algn="l">
              <a:lnSpc>
                <a:spcPct val="115000"/>
              </a:lnSpc>
              <a:spcBef>
                <a:spcPts val="0"/>
              </a:spcBef>
              <a:spcAft>
                <a:spcPts val="0"/>
              </a:spcAft>
              <a:buClr>
                <a:schemeClr val="dk1"/>
              </a:buClr>
              <a:buSzPts val="1300"/>
              <a:buChar char="-"/>
            </a:pPr>
            <a:r>
              <a:rPr lang="en-US" sz="1300"/>
              <a:t>If Current Solution has changed (Frobenius norm) beyond a threshold `epsilon`, stop </a:t>
            </a:r>
            <a:endParaRPr sz="1300"/>
          </a:p>
          <a:p>
            <a:pPr indent="-311150" lvl="7" marL="3657600" rtl="0" algn="l">
              <a:lnSpc>
                <a:spcPct val="115000"/>
              </a:lnSpc>
              <a:spcBef>
                <a:spcPts val="0"/>
              </a:spcBef>
              <a:spcAft>
                <a:spcPts val="0"/>
              </a:spcAft>
              <a:buClr>
                <a:schemeClr val="dk1"/>
              </a:buClr>
              <a:buSzPts val="1300"/>
              <a:buChar char="-"/>
            </a:pPr>
            <a:r>
              <a:rPr lang="en-US" sz="1300"/>
              <a:t>Frobenius norm is a way to establish the magnitude of the change between two matrices </a:t>
            </a:r>
            <a:endParaRPr sz="1300"/>
          </a:p>
          <a:p>
            <a:pPr indent="-311150" lvl="7" marL="3657600" rtl="0" algn="l">
              <a:lnSpc>
                <a:spcPct val="115000"/>
              </a:lnSpc>
              <a:spcBef>
                <a:spcPts val="0"/>
              </a:spcBef>
              <a:spcAft>
                <a:spcPts val="0"/>
              </a:spcAft>
              <a:buClr>
                <a:schemeClr val="dk1"/>
              </a:buClr>
              <a:buSzPts val="1300"/>
              <a:buChar char="-"/>
            </a:pPr>
            <a:r>
              <a:rPr lang="en-US" sz="1300"/>
              <a:t>if a change is smaller than a given threshold, we have likely found a local optimum</a:t>
            </a:r>
            <a:endParaRPr sz="1300"/>
          </a:p>
          <a:p>
            <a:pPr indent="-311150" lvl="6" marL="3200400" rtl="0" algn="l">
              <a:lnSpc>
                <a:spcPct val="115000"/>
              </a:lnSpc>
              <a:spcBef>
                <a:spcPts val="0"/>
              </a:spcBef>
              <a:spcAft>
                <a:spcPts val="0"/>
              </a:spcAft>
              <a:buClr>
                <a:schemeClr val="dk1"/>
              </a:buClr>
              <a:buSzPts val="1300"/>
              <a:buChar char="-"/>
            </a:pPr>
            <a:r>
              <a:rPr lang="en-US" sz="1300"/>
              <a:t>If max iterations ran, stop</a:t>
            </a:r>
            <a:endParaRPr sz="1300"/>
          </a:p>
          <a:p>
            <a:pPr indent="-311150" lvl="4" marL="2286000" rtl="0" algn="l">
              <a:lnSpc>
                <a:spcPct val="115000"/>
              </a:lnSpc>
              <a:spcBef>
                <a:spcPts val="0"/>
              </a:spcBef>
              <a:spcAft>
                <a:spcPts val="0"/>
              </a:spcAft>
              <a:buSzPts val="1300"/>
              <a:buChar char="-"/>
            </a:pPr>
            <a:r>
              <a:t/>
            </a:r>
            <a:endParaRPr sz="1300"/>
          </a:p>
          <a:p>
            <a:pPr indent="-311150" lvl="2" marL="1371600" rtl="0" algn="l">
              <a:lnSpc>
                <a:spcPct val="115000"/>
              </a:lnSpc>
              <a:spcBef>
                <a:spcPts val="0"/>
              </a:spcBef>
              <a:spcAft>
                <a:spcPts val="0"/>
              </a:spcAft>
              <a:buSzPts val="1300"/>
              <a:buChar char="-"/>
            </a:pPr>
            <a:r>
              <a:rPr lang="en-US" sz="1300"/>
              <a:t>Input: </a:t>
            </a:r>
            <a:endParaRPr sz="1300"/>
          </a:p>
          <a:p>
            <a:pPr indent="-311150" lvl="3" marL="1828800" rtl="0" algn="l">
              <a:lnSpc>
                <a:spcPct val="115000"/>
              </a:lnSpc>
              <a:spcBef>
                <a:spcPts val="0"/>
              </a:spcBef>
              <a:spcAft>
                <a:spcPts val="0"/>
              </a:spcAft>
              <a:buClr>
                <a:schemeClr val="dk1"/>
              </a:buClr>
              <a:buSzPts val="1300"/>
              <a:buChar char="-"/>
            </a:pPr>
            <a:r>
              <a:rPr lang="en-US" sz="1300"/>
              <a:t>Accurate OWD Measurements Matrix: </a:t>
            </a:r>
            <a:endParaRPr sz="1300"/>
          </a:p>
          <a:p>
            <a:pPr indent="-311150" lvl="4" marL="2286000" rtl="0" algn="l">
              <a:lnSpc>
                <a:spcPct val="115000"/>
              </a:lnSpc>
              <a:spcBef>
                <a:spcPts val="0"/>
              </a:spcBef>
              <a:spcAft>
                <a:spcPts val="0"/>
              </a:spcAft>
              <a:buSzPts val="1300"/>
              <a:buChar char="-"/>
            </a:pPr>
            <a:r>
              <a:rPr lang="en-US" sz="1300"/>
              <a:t>NxN</a:t>
            </a:r>
            <a:endParaRPr sz="1300"/>
          </a:p>
          <a:p>
            <a:pPr indent="-311150" lvl="4" marL="2286000" rtl="0" algn="l">
              <a:lnSpc>
                <a:spcPct val="115000"/>
              </a:lnSpc>
              <a:spcBef>
                <a:spcPts val="0"/>
              </a:spcBef>
              <a:spcAft>
                <a:spcPts val="0"/>
              </a:spcAft>
              <a:buSzPts val="1300"/>
              <a:buChar char="-"/>
            </a:pPr>
            <a:r>
              <a:rPr lang="en-US" sz="1300"/>
              <a:t>packets timestamped when sent</a:t>
            </a:r>
            <a:endParaRPr sz="1300"/>
          </a:p>
          <a:p>
            <a:pPr indent="-311150" lvl="4" marL="2286000" rtl="0" algn="l">
              <a:lnSpc>
                <a:spcPct val="115000"/>
              </a:lnSpc>
              <a:spcBef>
                <a:spcPts val="0"/>
              </a:spcBef>
              <a:spcAft>
                <a:spcPts val="0"/>
              </a:spcAft>
              <a:buClr>
                <a:schemeClr val="dk1"/>
              </a:buClr>
              <a:buSzPts val="1300"/>
              <a:buChar char="-"/>
            </a:pPr>
            <a:r>
              <a:rPr lang="en-US" sz="1300"/>
              <a:t>Median Delay </a:t>
            </a:r>
            <a:endParaRPr sz="1300"/>
          </a:p>
          <a:p>
            <a:pPr indent="-311150" lvl="4" marL="2286000" rtl="0" algn="l">
              <a:lnSpc>
                <a:spcPct val="115000"/>
              </a:lnSpc>
              <a:spcBef>
                <a:spcPts val="0"/>
              </a:spcBef>
              <a:spcAft>
                <a:spcPts val="0"/>
              </a:spcAft>
              <a:buClr>
                <a:schemeClr val="dk1"/>
              </a:buClr>
              <a:buSzPts val="1300"/>
              <a:buChar char="-"/>
            </a:pPr>
            <a:r>
              <a:rPr lang="en-US" sz="1300"/>
              <a:t>44Byte UDP Packets</a:t>
            </a:r>
            <a:endParaRPr sz="1300"/>
          </a:p>
          <a:p>
            <a:pPr indent="-311150" lvl="3" marL="1828800" rtl="0" algn="l">
              <a:lnSpc>
                <a:spcPct val="115000"/>
              </a:lnSpc>
              <a:spcBef>
                <a:spcPts val="0"/>
              </a:spcBef>
              <a:spcAft>
                <a:spcPts val="0"/>
              </a:spcAft>
              <a:buSzPts val="1300"/>
              <a:buChar char="-"/>
            </a:pPr>
            <a:r>
              <a:rPr lang="en-US" sz="1300"/>
              <a:t>Communication/Load Pattern/Matrix (Application Traffic Pattern)</a:t>
            </a:r>
            <a:endParaRPr sz="1300"/>
          </a:p>
          <a:p>
            <a:pPr indent="-311150" lvl="4" marL="2286000" rtl="0" algn="l">
              <a:lnSpc>
                <a:spcPct val="115000"/>
              </a:lnSpc>
              <a:spcBef>
                <a:spcPts val="0"/>
              </a:spcBef>
              <a:spcAft>
                <a:spcPts val="0"/>
              </a:spcAft>
              <a:buSzPts val="1300"/>
              <a:buChar char="-"/>
            </a:pPr>
            <a:r>
              <a:rPr lang="en-US" sz="1300"/>
              <a:t>LxL</a:t>
            </a:r>
            <a:endParaRPr sz="1300"/>
          </a:p>
          <a:p>
            <a:pPr indent="-311150" lvl="4" marL="2286000" rtl="0" algn="l">
              <a:lnSpc>
                <a:spcPct val="115000"/>
              </a:lnSpc>
              <a:spcBef>
                <a:spcPts val="0"/>
              </a:spcBef>
              <a:spcAft>
                <a:spcPts val="0"/>
              </a:spcAft>
              <a:buSzPts val="1300"/>
              <a:buChar char="-"/>
            </a:pPr>
            <a:r>
              <a:rPr lang="en-US" sz="1300"/>
              <a:t>captures the normalized number of requests made by node k to node l per unit of time. </a:t>
            </a:r>
            <a:endParaRPr sz="1300"/>
          </a:p>
          <a:p>
            <a:pPr indent="-311150" lvl="4" marL="2286000" rtl="0" algn="l">
              <a:lnSpc>
                <a:spcPct val="115000"/>
              </a:lnSpc>
              <a:spcBef>
                <a:spcPts val="0"/>
              </a:spcBef>
              <a:spcAft>
                <a:spcPts val="0"/>
              </a:spcAft>
              <a:buSzPts val="1300"/>
              <a:buChar char="-"/>
            </a:pPr>
            <a:r>
              <a:rPr lang="en-US" sz="1300"/>
              <a:t>padded with zeros to be NxN</a:t>
            </a:r>
            <a:endParaRPr sz="1300"/>
          </a:p>
          <a:p>
            <a:pPr indent="-311150" lvl="2" marL="1371600" rtl="0" algn="l">
              <a:lnSpc>
                <a:spcPct val="115000"/>
              </a:lnSpc>
              <a:spcBef>
                <a:spcPts val="0"/>
              </a:spcBef>
              <a:spcAft>
                <a:spcPts val="0"/>
              </a:spcAft>
              <a:buSzPts val="1300"/>
              <a:buChar char="-"/>
            </a:pPr>
            <a:r>
              <a:rPr lang="en-US" sz="1300"/>
              <a:t>Goal:</a:t>
            </a:r>
            <a:endParaRPr sz="1300"/>
          </a:p>
          <a:p>
            <a:pPr indent="-311150" lvl="3" marL="1828800" rtl="0" algn="l">
              <a:lnSpc>
                <a:spcPct val="115000"/>
              </a:lnSpc>
              <a:spcBef>
                <a:spcPts val="0"/>
              </a:spcBef>
              <a:spcAft>
                <a:spcPts val="0"/>
              </a:spcAft>
              <a:buClr>
                <a:srgbClr val="595959"/>
              </a:buClr>
              <a:buSzPts val="1300"/>
              <a:buChar char="-"/>
            </a:pPr>
            <a:r>
              <a:rPr lang="en-US" sz="1300"/>
              <a:t>D = ∑</a:t>
            </a:r>
            <a:r>
              <a:rPr baseline="30000" lang="en-US" sz="1300"/>
              <a:t>L</a:t>
            </a:r>
            <a:r>
              <a:rPr baseline="-25000" lang="en-US" sz="1300"/>
              <a:t>i,j=1</a:t>
            </a:r>
            <a:r>
              <a:rPr lang="en-US" sz="1300"/>
              <a:t>λ</a:t>
            </a:r>
            <a:r>
              <a:rPr baseline="-25000" lang="en-US" sz="1300"/>
              <a:t>ij</a:t>
            </a:r>
            <a:r>
              <a:rPr lang="en-US" sz="1300"/>
              <a:t>d</a:t>
            </a:r>
            <a:r>
              <a:rPr baseline="-25000" lang="en-US" sz="1300"/>
              <a:t>ij</a:t>
            </a:r>
            <a:r>
              <a:rPr lang="en-US" sz="1300"/>
              <a:t>  </a:t>
            </a:r>
            <a:endParaRPr sz="1300"/>
          </a:p>
          <a:p>
            <a:pPr indent="-311150" lvl="4" marL="2286000" rtl="0" algn="l">
              <a:lnSpc>
                <a:spcPct val="115000"/>
              </a:lnSpc>
              <a:spcBef>
                <a:spcPts val="0"/>
              </a:spcBef>
              <a:spcAft>
                <a:spcPts val="0"/>
              </a:spcAft>
              <a:buClr>
                <a:srgbClr val="595959"/>
              </a:buClr>
              <a:buSzPts val="1300"/>
              <a:buChar char="-"/>
            </a:pPr>
            <a:r>
              <a:rPr lang="en-US" sz="1300"/>
              <a:t>HADAMARD PRODUCT OF OWD x LOAD</a:t>
            </a:r>
            <a:endParaRPr sz="1300"/>
          </a:p>
          <a:p>
            <a:pPr indent="-311150" lvl="4" marL="2286000" rtl="0" algn="l">
              <a:lnSpc>
                <a:spcPct val="115000"/>
              </a:lnSpc>
              <a:spcBef>
                <a:spcPts val="0"/>
              </a:spcBef>
              <a:spcAft>
                <a:spcPts val="0"/>
              </a:spcAft>
              <a:buSzPts val="1300"/>
              <a:buChar char="-"/>
            </a:pPr>
            <a:r>
              <a:rPr lang="en-US" sz="1300"/>
              <a:t>captures total distance traversed by the requests of the application per unit of time</a:t>
            </a:r>
            <a:endParaRPr sz="1300"/>
          </a:p>
          <a:p>
            <a:pPr indent="-311150" lvl="4" marL="2286000" rtl="0" algn="l">
              <a:lnSpc>
                <a:spcPct val="115000"/>
              </a:lnSpc>
              <a:spcBef>
                <a:spcPts val="0"/>
              </a:spcBef>
              <a:spcAft>
                <a:spcPts val="0"/>
              </a:spcAft>
              <a:buSzPts val="1300"/>
              <a:buChar char="-"/>
            </a:pPr>
            <a:r>
              <a:rPr lang="en-US" sz="1300"/>
              <a:t>Mathematical Representation of the total time or more precisely “in-network” time it takes for requests to flow through the distributed application. </a:t>
            </a:r>
            <a:endParaRPr sz="1300"/>
          </a:p>
          <a:p>
            <a:pPr indent="-311150" lvl="3" marL="1828800" rtl="0" algn="l">
              <a:lnSpc>
                <a:spcPct val="115000"/>
              </a:lnSpc>
              <a:spcBef>
                <a:spcPts val="0"/>
              </a:spcBef>
              <a:spcAft>
                <a:spcPts val="0"/>
              </a:spcAft>
              <a:buClr>
                <a:srgbClr val="595959"/>
              </a:buClr>
              <a:buSzPts val="1300"/>
              <a:buChar char="-"/>
            </a:pPr>
            <a:r>
              <a:rPr lang="en-US" sz="1300"/>
              <a:t>Minimize: D(P) = trace(𝚲PΔ</a:t>
            </a:r>
            <a:r>
              <a:rPr baseline="30000" lang="en-US" sz="1300"/>
              <a:t>T</a:t>
            </a:r>
            <a:r>
              <a:rPr lang="en-US" sz="1300"/>
              <a:t>P</a:t>
            </a:r>
            <a:r>
              <a:rPr baseline="30000" lang="en-US" sz="1300"/>
              <a:t>T</a:t>
            </a:r>
            <a:r>
              <a:rPr lang="en-US" sz="1300"/>
              <a:t>)</a:t>
            </a:r>
            <a:endParaRPr sz="1300"/>
          </a:p>
          <a:p>
            <a:pPr indent="-311150" lvl="4" marL="2286000" rtl="0" algn="l">
              <a:lnSpc>
                <a:spcPct val="115000"/>
              </a:lnSpc>
              <a:spcBef>
                <a:spcPts val="0"/>
              </a:spcBef>
              <a:spcAft>
                <a:spcPts val="0"/>
              </a:spcAft>
              <a:buClr>
                <a:schemeClr val="dk1"/>
              </a:buClr>
              <a:buSzPts val="1300"/>
              <a:buChar char="-"/>
            </a:pPr>
            <a:r>
              <a:rPr lang="en-US" sz="1300"/>
              <a:t>P is the set of all possible permutation matrices</a:t>
            </a:r>
            <a:endParaRPr sz="1300"/>
          </a:p>
          <a:p>
            <a:pPr indent="-311150" lvl="4" marL="2286000" rtl="0" algn="l">
              <a:lnSpc>
                <a:spcPct val="115000"/>
              </a:lnSpc>
              <a:spcBef>
                <a:spcPts val="0"/>
              </a:spcBef>
              <a:spcAft>
                <a:spcPts val="0"/>
              </a:spcAft>
              <a:buSzPts val="1300"/>
              <a:buChar char="-"/>
            </a:pPr>
            <a:r>
              <a:rPr lang="en-US" sz="1300"/>
              <a:t>trace: the sum of diagonal elements</a:t>
            </a:r>
            <a:endParaRPr sz="1300"/>
          </a:p>
          <a:p>
            <a:pPr indent="-311150" lvl="4" marL="2286000" rtl="0" algn="l">
              <a:lnSpc>
                <a:spcPct val="115000"/>
              </a:lnSpc>
              <a:spcBef>
                <a:spcPts val="0"/>
              </a:spcBef>
              <a:spcAft>
                <a:spcPts val="0"/>
              </a:spcAft>
              <a:buSzPts val="1300"/>
              <a:buChar char="-"/>
            </a:pPr>
            <a:r>
              <a:rPr lang="en-US" sz="1300"/>
              <a:t>trace of hadamard product with permutation set: </a:t>
            </a:r>
            <a:endParaRPr sz="1300"/>
          </a:p>
          <a:p>
            <a:pPr indent="-311150" lvl="5" marL="2743200" rtl="0" algn="l">
              <a:lnSpc>
                <a:spcPct val="115000"/>
              </a:lnSpc>
              <a:spcBef>
                <a:spcPts val="0"/>
              </a:spcBef>
              <a:spcAft>
                <a:spcPts val="0"/>
              </a:spcAft>
              <a:buSzPts val="1300"/>
              <a:buChar char="-"/>
            </a:pPr>
            <a:r>
              <a:rPr lang="en-US" sz="1300"/>
              <a:t>represents “in-network time” of requests for this assignment of service nodes to VMs</a:t>
            </a:r>
            <a:endParaRPr sz="1300"/>
          </a:p>
          <a:p>
            <a:pPr indent="-311150" lvl="5" marL="2743200" rtl="0" algn="l">
              <a:lnSpc>
                <a:spcPct val="115000"/>
              </a:lnSpc>
              <a:spcBef>
                <a:spcPts val="0"/>
              </a:spcBef>
              <a:spcAft>
                <a:spcPts val="0"/>
              </a:spcAft>
              <a:buSzPts val="1300"/>
              <a:buChar char="-"/>
            </a:pPr>
            <a:r>
              <a:rPr lang="en-US" sz="1300"/>
              <a:t>summing up only elements where i=j, representing the product of load and delay for requests that start and end at the same VM.</a:t>
            </a:r>
            <a:endParaRPr sz="1300"/>
          </a:p>
          <a:p>
            <a:pPr indent="-311150" lvl="5" marL="2743200" rtl="0" algn="l">
              <a:lnSpc>
                <a:spcPct val="115000"/>
              </a:lnSpc>
              <a:spcBef>
                <a:spcPts val="0"/>
              </a:spcBef>
              <a:spcAft>
                <a:spcPts val="0"/>
              </a:spcAft>
              <a:buSzPts val="1300"/>
              <a:buChar char="-"/>
            </a:pPr>
            <a:r>
              <a:rPr lang="en-US" sz="1300"/>
              <a:t>aims to find the VM assignment that minimizes the total “in-network” time for self-communicating requests?</a:t>
            </a:r>
            <a:endParaRPr sz="1300"/>
          </a:p>
          <a:p>
            <a:pPr indent="-311150" lvl="5" marL="2743200" rtl="0" algn="l">
              <a:lnSpc>
                <a:spcPct val="115000"/>
              </a:lnSpc>
              <a:spcBef>
                <a:spcPts val="0"/>
              </a:spcBef>
              <a:spcAft>
                <a:spcPts val="0"/>
              </a:spcAft>
              <a:buSzPts val="1300"/>
              <a:buChar char="-"/>
            </a:pPr>
            <a:r>
              <a:rPr lang="en-US" sz="1300"/>
              <a:t>the diagonal is important because LemonDrop is primarily concerned with optimizing delays experienced by requests that start and stay within same VM?</a:t>
            </a:r>
            <a:endParaRPr sz="1300"/>
          </a:p>
          <a:p>
            <a:pPr indent="-311150" lvl="5" marL="2743200" rtl="0" algn="l">
              <a:lnSpc>
                <a:spcPct val="115000"/>
              </a:lnSpc>
              <a:spcBef>
                <a:spcPts val="0"/>
              </a:spcBef>
              <a:spcAft>
                <a:spcPts val="0"/>
              </a:spcAft>
              <a:buSzPts val="1300"/>
              <a:buChar char="-"/>
            </a:pPr>
            <a:r>
              <a:rPr lang="en-US" sz="1300"/>
              <a:t>these are requests that are directly affected by VM performance.</a:t>
            </a:r>
            <a:endParaRPr sz="1300"/>
          </a:p>
          <a:p>
            <a:pPr indent="-311150" lvl="4" marL="2286000" rtl="0" algn="l">
              <a:lnSpc>
                <a:spcPct val="115000"/>
              </a:lnSpc>
              <a:spcBef>
                <a:spcPts val="0"/>
              </a:spcBef>
              <a:spcAft>
                <a:spcPts val="0"/>
              </a:spcAft>
              <a:buSzPts val="1300"/>
              <a:buChar char="-"/>
            </a:pPr>
            <a:r>
              <a:rPr lang="en-US" sz="1300"/>
              <a:t>𝚲xP: </a:t>
            </a:r>
            <a:endParaRPr sz="1300"/>
          </a:p>
          <a:p>
            <a:pPr indent="-311150" lvl="5" marL="2743200" rtl="0" algn="l">
              <a:lnSpc>
                <a:spcPct val="115000"/>
              </a:lnSpc>
              <a:spcBef>
                <a:spcPts val="0"/>
              </a:spcBef>
              <a:spcAft>
                <a:spcPts val="0"/>
              </a:spcAft>
              <a:buSzPts val="1300"/>
              <a:buChar char="-"/>
            </a:pPr>
            <a:r>
              <a:rPr lang="en-US" sz="1300"/>
              <a:t>multiplies the LOAD matrix by permutation matrix </a:t>
            </a:r>
            <a:endParaRPr sz="1300"/>
          </a:p>
          <a:p>
            <a:pPr indent="-311150" lvl="5" marL="2743200" rtl="0" algn="l">
              <a:lnSpc>
                <a:spcPct val="115000"/>
              </a:lnSpc>
              <a:spcBef>
                <a:spcPts val="0"/>
              </a:spcBef>
              <a:spcAft>
                <a:spcPts val="0"/>
              </a:spcAft>
              <a:buSzPts val="1300"/>
              <a:buChar char="-"/>
            </a:pPr>
            <a:r>
              <a:rPr lang="en-US" sz="1300"/>
              <a:t>rearranges the rows of the LOAD matrix according to the assignment of service nodes to VMs </a:t>
            </a:r>
            <a:endParaRPr sz="1300"/>
          </a:p>
          <a:p>
            <a:pPr indent="-311150" lvl="5" marL="2743200" rtl="0" algn="l">
              <a:lnSpc>
                <a:spcPct val="115000"/>
              </a:lnSpc>
              <a:spcBef>
                <a:spcPts val="0"/>
              </a:spcBef>
              <a:spcAft>
                <a:spcPts val="0"/>
              </a:spcAft>
              <a:buSzPts val="1300"/>
              <a:buChar char="-"/>
            </a:pPr>
            <a:r>
              <a:rPr lang="en-US" sz="1300"/>
              <a:t>resulting matrix represents the LOAD between VMs after the assignment </a:t>
            </a:r>
            <a:endParaRPr sz="1300"/>
          </a:p>
          <a:p>
            <a:pPr indent="-311150" lvl="4" marL="2286000" rtl="0" algn="l">
              <a:lnSpc>
                <a:spcPct val="115000"/>
              </a:lnSpc>
              <a:spcBef>
                <a:spcPts val="0"/>
              </a:spcBef>
              <a:spcAft>
                <a:spcPts val="0"/>
              </a:spcAft>
              <a:buSzPts val="1300"/>
              <a:buChar char="-"/>
            </a:pPr>
            <a:r>
              <a:rPr lang="en-US" sz="1300"/>
              <a:t>(𝚲xP) x Δ</a:t>
            </a:r>
            <a:r>
              <a:rPr baseline="30000" lang="en-US" sz="1300"/>
              <a:t>T </a:t>
            </a:r>
            <a:endParaRPr sz="1300"/>
          </a:p>
          <a:p>
            <a:pPr indent="-311150" lvl="5" marL="2743200" rtl="0" algn="l">
              <a:lnSpc>
                <a:spcPct val="115000"/>
              </a:lnSpc>
              <a:spcBef>
                <a:spcPts val="0"/>
              </a:spcBef>
              <a:spcAft>
                <a:spcPts val="0"/>
              </a:spcAft>
              <a:buSzPts val="1300"/>
              <a:buChar char="-"/>
            </a:pPr>
            <a:r>
              <a:rPr lang="en-US" sz="1300"/>
              <a:t>Multiplies the result by the transpose of the OWD matrix </a:t>
            </a:r>
            <a:endParaRPr sz="1300"/>
          </a:p>
          <a:p>
            <a:pPr indent="-311150" lvl="5" marL="2743200" rtl="0" algn="l">
              <a:lnSpc>
                <a:spcPct val="115000"/>
              </a:lnSpc>
              <a:spcBef>
                <a:spcPts val="0"/>
              </a:spcBef>
              <a:spcAft>
                <a:spcPts val="0"/>
              </a:spcAft>
              <a:buSzPts val="1300"/>
              <a:buChar char="-"/>
            </a:pPr>
            <a:r>
              <a:rPr lang="en-US" sz="1300"/>
              <a:t>calculating the product of load and delay for each pair of VMs </a:t>
            </a:r>
            <a:endParaRPr sz="1300"/>
          </a:p>
          <a:p>
            <a:pPr indent="-311150" lvl="4" marL="2286000" rtl="0" algn="l">
              <a:lnSpc>
                <a:spcPct val="115000"/>
              </a:lnSpc>
              <a:spcBef>
                <a:spcPts val="0"/>
              </a:spcBef>
              <a:spcAft>
                <a:spcPts val="0"/>
              </a:spcAft>
              <a:buSzPts val="1300"/>
              <a:buChar char="-"/>
            </a:pPr>
            <a:r>
              <a:rPr lang="en-US" sz="1300"/>
              <a:t>( (𝚲xP) x Δ</a:t>
            </a:r>
            <a:r>
              <a:rPr baseline="30000" lang="en-US" sz="1300"/>
              <a:t>T </a:t>
            </a:r>
            <a:r>
              <a:rPr lang="en-US" sz="1300"/>
              <a:t>) x P</a:t>
            </a:r>
            <a:r>
              <a:rPr baseline="30000" lang="en-US" sz="1300"/>
              <a:t>T</a:t>
            </a:r>
            <a:endParaRPr sz="1300"/>
          </a:p>
          <a:p>
            <a:pPr indent="-311150" lvl="5" marL="2743200" rtl="0" algn="l">
              <a:lnSpc>
                <a:spcPct val="115000"/>
              </a:lnSpc>
              <a:spcBef>
                <a:spcPts val="0"/>
              </a:spcBef>
              <a:spcAft>
                <a:spcPts val="0"/>
              </a:spcAft>
              <a:buSzPts val="1300"/>
              <a:buChar char="-"/>
            </a:pPr>
            <a:r>
              <a:rPr lang="en-US" sz="1300"/>
              <a:t>Multiplies again by the transpose of the permutation matrix </a:t>
            </a:r>
            <a:endParaRPr sz="1300"/>
          </a:p>
          <a:p>
            <a:pPr indent="-311150" lvl="5" marL="2743200" rtl="0" algn="l">
              <a:lnSpc>
                <a:spcPct val="115000"/>
              </a:lnSpc>
              <a:spcBef>
                <a:spcPts val="0"/>
              </a:spcBef>
              <a:spcAft>
                <a:spcPts val="0"/>
              </a:spcAft>
              <a:buSzPts val="1300"/>
              <a:buChar char="-"/>
            </a:pPr>
            <a:r>
              <a:rPr lang="en-US" sz="1300"/>
              <a:t>rearranging columns of the resulting matrix </a:t>
            </a:r>
            <a:endParaRPr sz="1300"/>
          </a:p>
          <a:p>
            <a:pPr indent="-311150" lvl="5" marL="2743200" rtl="0" algn="l">
              <a:lnSpc>
                <a:spcPct val="115000"/>
              </a:lnSpc>
              <a:spcBef>
                <a:spcPts val="0"/>
              </a:spcBef>
              <a:spcAft>
                <a:spcPts val="0"/>
              </a:spcAft>
              <a:buSzPts val="1300"/>
              <a:buChar char="-"/>
            </a:pPr>
            <a:r>
              <a:rPr lang="en-US" sz="1300"/>
              <a:t>aligning the results with the original service node ordering </a:t>
            </a:r>
            <a:endParaRPr sz="1300"/>
          </a:p>
          <a:p>
            <a:pPr indent="-311150" lvl="4" marL="2286000" rtl="0" algn="l">
              <a:lnSpc>
                <a:spcPct val="115000"/>
              </a:lnSpc>
              <a:spcBef>
                <a:spcPts val="0"/>
              </a:spcBef>
              <a:spcAft>
                <a:spcPts val="0"/>
              </a:spcAft>
              <a:buSzPts val="1300"/>
              <a:buChar char="-"/>
            </a:pPr>
            <a:r>
              <a:rPr lang="en-US" sz="1300"/>
              <a:t>trace() </a:t>
            </a:r>
            <a:endParaRPr sz="1300"/>
          </a:p>
          <a:p>
            <a:pPr indent="-311150" lvl="5" marL="2743200" rtl="0" algn="l">
              <a:lnSpc>
                <a:spcPct val="115000"/>
              </a:lnSpc>
              <a:spcBef>
                <a:spcPts val="0"/>
              </a:spcBef>
              <a:spcAft>
                <a:spcPts val="0"/>
              </a:spcAft>
              <a:buSzPts val="1300"/>
              <a:buChar char="-"/>
            </a:pPr>
            <a:r>
              <a:rPr lang="en-US" sz="1300"/>
              <a:t>sums up diagonal elements, representing the in-network time for requests that start and end at the same VM</a:t>
            </a:r>
            <a:endParaRPr sz="1300"/>
          </a:p>
          <a:p>
            <a:pPr indent="-311150" lvl="0" marL="457200" rtl="0" algn="l">
              <a:lnSpc>
                <a:spcPct val="115000"/>
              </a:lnSpc>
              <a:spcBef>
                <a:spcPts val="0"/>
              </a:spcBef>
              <a:spcAft>
                <a:spcPts val="0"/>
              </a:spcAft>
              <a:buClr>
                <a:schemeClr val="dk1"/>
              </a:buClr>
              <a:buSzPts val="1300"/>
              <a:buChar char="-"/>
            </a:pPr>
            <a:r>
              <a:rPr lang="en-US" sz="1300"/>
              <a:t>Disproportionally robust for Jasper’s use case </a:t>
            </a:r>
            <a:endParaRPr sz="1300"/>
          </a:p>
          <a:p>
            <a:pPr indent="-311150" lvl="0" marL="457200" rtl="0" algn="l">
              <a:lnSpc>
                <a:spcPct val="115000"/>
              </a:lnSpc>
              <a:spcBef>
                <a:spcPts val="0"/>
              </a:spcBef>
              <a:spcAft>
                <a:spcPts val="0"/>
              </a:spcAft>
              <a:buClr>
                <a:schemeClr val="dk1"/>
              </a:buClr>
              <a:buSzPts val="1300"/>
              <a:buChar char="-"/>
            </a:pPr>
            <a:r>
              <a:rPr lang="en-US" sz="1300"/>
              <a:t>Scalability Issues: </a:t>
            </a:r>
            <a:endParaRPr sz="1300"/>
          </a:p>
          <a:p>
            <a:pPr indent="-311150" lvl="1" marL="914400" rtl="0" algn="l">
              <a:lnSpc>
                <a:spcPct val="115000"/>
              </a:lnSpc>
              <a:spcBef>
                <a:spcPts val="0"/>
              </a:spcBef>
              <a:spcAft>
                <a:spcPts val="0"/>
              </a:spcAft>
              <a:buClr>
                <a:schemeClr val="dk1"/>
              </a:buClr>
              <a:buSzPts val="1300"/>
              <a:buChar char="-"/>
            </a:pPr>
            <a:r>
              <a:rPr lang="en-US" sz="1300"/>
              <a:t>All-to-All Probe Mesh (2 min): N increases =&gt; Stress placed on VMs, Data Collection, Storing, Analyzing</a:t>
            </a:r>
            <a:endParaRPr sz="1300"/>
          </a:p>
          <a:p>
            <a:pPr indent="-311150" lvl="2" marL="1371600" rtl="0" algn="l">
              <a:lnSpc>
                <a:spcPct val="115000"/>
              </a:lnSpc>
              <a:spcBef>
                <a:spcPts val="0"/>
              </a:spcBef>
              <a:spcAft>
                <a:spcPts val="0"/>
              </a:spcAft>
              <a:buClr>
                <a:schemeClr val="dk1"/>
              </a:buClr>
              <a:buSzPts val="1300"/>
              <a:buChar char="-"/>
            </a:pPr>
            <a:r>
              <a:rPr lang="en-US" sz="1300"/>
              <a:t>Expensive </a:t>
            </a:r>
            <a:endParaRPr sz="1300"/>
          </a:p>
          <a:p>
            <a:pPr indent="-311150" lvl="2" marL="1371600" rtl="0" algn="l">
              <a:lnSpc>
                <a:spcPct val="115000"/>
              </a:lnSpc>
              <a:spcBef>
                <a:spcPts val="0"/>
              </a:spcBef>
              <a:spcAft>
                <a:spcPts val="0"/>
              </a:spcAft>
              <a:buClr>
                <a:schemeClr val="dk1"/>
              </a:buClr>
              <a:buSzPts val="1300"/>
              <a:buChar char="-"/>
            </a:pPr>
            <a:r>
              <a:rPr lang="en-US" sz="1300"/>
              <a:t>Not Scalable</a:t>
            </a:r>
            <a:endParaRPr sz="1300"/>
          </a:p>
          <a:p>
            <a:pPr indent="-311150" lvl="1" marL="914400" rtl="0" algn="l">
              <a:lnSpc>
                <a:spcPct val="115000"/>
              </a:lnSpc>
              <a:spcBef>
                <a:spcPts val="0"/>
              </a:spcBef>
              <a:spcAft>
                <a:spcPts val="0"/>
              </a:spcAft>
              <a:buClr>
                <a:schemeClr val="dk1"/>
              </a:buClr>
              <a:buSzPts val="1300"/>
              <a:buChar char="-"/>
            </a:pPr>
            <a:r>
              <a:rPr lang="en-US" sz="1300"/>
              <a:t>Optimization Method </a:t>
            </a:r>
            <a:endParaRPr sz="1300"/>
          </a:p>
          <a:p>
            <a:pPr indent="-311150" lvl="2" marL="1371600" rtl="0" algn="l">
              <a:lnSpc>
                <a:spcPct val="115000"/>
              </a:lnSpc>
              <a:spcBef>
                <a:spcPts val="0"/>
              </a:spcBef>
              <a:spcAft>
                <a:spcPts val="0"/>
              </a:spcAft>
              <a:buClr>
                <a:schemeClr val="dk1"/>
              </a:buClr>
              <a:buSzPts val="1300"/>
              <a:buChar char="-"/>
            </a:pPr>
            <a:r>
              <a:rPr lang="en-US" sz="1300"/>
              <a:t>FAQ is O(n</a:t>
            </a:r>
            <a:r>
              <a:rPr baseline="30000" lang="en-US" sz="1300"/>
              <a:t>3</a:t>
            </a:r>
            <a:r>
              <a:rPr lang="en-US" sz="1300"/>
              <a:t>)</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 name="Shape 17"/>
        <p:cNvGrpSpPr/>
        <p:nvPr/>
      </p:nvGrpSpPr>
      <p:grpSpPr>
        <a:xfrm>
          <a:off x="0" y="0"/>
          <a:ext cx="0" cy="0"/>
          <a:chOff x="0" y="0"/>
          <a:chExt cx="0" cy="0"/>
        </a:xfrm>
      </p:grpSpPr>
      <p:sp>
        <p:nvSpPr>
          <p:cNvPr id="18" name="Google Shape;18;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p:nvPr/>
        </p:nvSpPr>
        <p:spPr>
          <a:xfrm>
            <a:off x="8137925" y="188450"/>
            <a:ext cx="756900" cy="31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descr="20150416 tum logo blau png final.png" id="20" name="Google Shape;20;p2"/>
          <p:cNvPicPr preferRelativeResize="0"/>
          <p:nvPr/>
        </p:nvPicPr>
        <p:blipFill rotWithShape="1">
          <a:blip r:embed="rId2">
            <a:alphaModFix/>
          </a:blip>
          <a:srcRect b="0" l="0" r="0" t="0"/>
          <a:stretch/>
        </p:blipFill>
        <p:spPr>
          <a:xfrm>
            <a:off x="8341900" y="264647"/>
            <a:ext cx="476724" cy="2510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8" name="Shape 58"/>
        <p:cNvGrpSpPr/>
        <p:nvPr/>
      </p:nvGrpSpPr>
      <p:grpSpPr>
        <a:xfrm>
          <a:off x="0" y="0"/>
          <a:ext cx="0" cy="0"/>
          <a:chOff x="0" y="0"/>
          <a:chExt cx="0" cy="0"/>
        </a:xfrm>
      </p:grpSpPr>
      <p:sp>
        <p:nvSpPr>
          <p:cNvPr id="59" name="Google Shape;59;p11"/>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
          <p:cNvSpPr txBox="1"/>
          <p:nvPr>
            <p:ph idx="1" type="body"/>
          </p:nvPr>
        </p:nvSpPr>
        <p:spPr>
          <a:xfrm>
            <a:off x="695160" y="205236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1"/>
          <p:cNvSpPr txBox="1"/>
          <p:nvPr>
            <p:ph idx="2" type="body"/>
          </p:nvPr>
        </p:nvSpPr>
        <p:spPr>
          <a:xfrm>
            <a:off x="695160" y="361080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3" name="Shape 63"/>
        <p:cNvGrpSpPr/>
        <p:nvPr/>
      </p:nvGrpSpPr>
      <p:grpSpPr>
        <a:xfrm>
          <a:off x="0" y="0"/>
          <a:ext cx="0" cy="0"/>
          <a:chOff x="0" y="0"/>
          <a:chExt cx="0" cy="0"/>
        </a:xfrm>
      </p:grpSpPr>
      <p:sp>
        <p:nvSpPr>
          <p:cNvPr id="64" name="Google Shape;64;p12"/>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2"/>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2"/>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2"/>
          <p:cNvSpPr txBox="1"/>
          <p:nvPr>
            <p:ph idx="3" type="body"/>
          </p:nvPr>
        </p:nvSpPr>
        <p:spPr>
          <a:xfrm>
            <a:off x="69516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2"/>
          <p:cNvSpPr txBox="1"/>
          <p:nvPr>
            <p:ph idx="4" type="body"/>
          </p:nvPr>
        </p:nvSpPr>
        <p:spPr>
          <a:xfrm>
            <a:off x="162720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0" name="Shape 70"/>
        <p:cNvGrpSpPr/>
        <p:nvPr/>
      </p:nvGrpSpPr>
      <p:grpSpPr>
        <a:xfrm>
          <a:off x="0" y="0"/>
          <a:ext cx="0" cy="0"/>
          <a:chOff x="0" y="0"/>
          <a:chExt cx="0" cy="0"/>
        </a:xfrm>
      </p:grpSpPr>
      <p:sp>
        <p:nvSpPr>
          <p:cNvPr id="71" name="Google Shape;71;p13"/>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3"/>
          <p:cNvSpPr txBox="1"/>
          <p:nvPr>
            <p:ph idx="1" type="body"/>
          </p:nvPr>
        </p:nvSpPr>
        <p:spPr>
          <a:xfrm>
            <a:off x="69516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3"/>
          <p:cNvSpPr txBox="1"/>
          <p:nvPr>
            <p:ph idx="2" type="body"/>
          </p:nvPr>
        </p:nvSpPr>
        <p:spPr>
          <a:xfrm>
            <a:off x="131004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3"/>
          <p:cNvSpPr txBox="1"/>
          <p:nvPr>
            <p:ph idx="3" type="body"/>
          </p:nvPr>
        </p:nvSpPr>
        <p:spPr>
          <a:xfrm>
            <a:off x="192528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
          <p:cNvSpPr txBox="1"/>
          <p:nvPr>
            <p:ph idx="4" type="body"/>
          </p:nvPr>
        </p:nvSpPr>
        <p:spPr>
          <a:xfrm>
            <a:off x="69516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3"/>
          <p:cNvSpPr txBox="1"/>
          <p:nvPr>
            <p:ph idx="5" type="body"/>
          </p:nvPr>
        </p:nvSpPr>
        <p:spPr>
          <a:xfrm>
            <a:off x="131004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6" type="body"/>
          </p:nvPr>
        </p:nvSpPr>
        <p:spPr>
          <a:xfrm>
            <a:off x="192528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4" name="Shape 84"/>
        <p:cNvGrpSpPr/>
        <p:nvPr/>
      </p:nvGrpSpPr>
      <p:grpSpPr>
        <a:xfrm>
          <a:off x="0" y="0"/>
          <a:ext cx="0" cy="0"/>
          <a:chOff x="0" y="0"/>
          <a:chExt cx="0" cy="0"/>
        </a:xfrm>
      </p:grpSpPr>
      <p:sp>
        <p:nvSpPr>
          <p:cNvPr id="85" name="Google Shape;85;p15"/>
          <p:cNvSpPr txBox="1"/>
          <p:nvPr>
            <p:ph idx="12" type="sldNum"/>
          </p:nvPr>
        </p:nvSpPr>
        <p:spPr>
          <a:xfrm>
            <a:off x="8442200" y="4761535"/>
            <a:ext cx="455700" cy="30747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1pPr>
            <a:lvl2pPr indent="0" lvl="1"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2pPr>
            <a:lvl3pPr indent="0" lvl="2"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3pPr>
            <a:lvl4pPr indent="0" lvl="3"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4pPr>
            <a:lvl5pPr indent="0" lvl="4"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5pPr>
            <a:lvl6pPr indent="0" lvl="5"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6pPr>
            <a:lvl7pPr indent="0" lvl="6"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7pPr>
            <a:lvl8pPr indent="0" lvl="7"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8pPr>
            <a:lvl9pPr indent="0" lvl="8" mar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5"/>
          <p:cNvSpPr/>
          <p:nvPr/>
        </p:nvSpPr>
        <p:spPr>
          <a:xfrm>
            <a:off x="8153525" y="211875"/>
            <a:ext cx="749100" cy="32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20150416 tum logo blau png final.png" id="87" name="Google Shape;87;p15"/>
          <p:cNvPicPr preferRelativeResize="0"/>
          <p:nvPr/>
        </p:nvPicPr>
        <p:blipFill rotWithShape="1">
          <a:blip r:embed="rId2">
            <a:alphaModFix/>
          </a:blip>
          <a:srcRect b="0" l="0" r="0" t="0"/>
          <a:stretch/>
        </p:blipFill>
        <p:spPr>
          <a:xfrm>
            <a:off x="8341900" y="264647"/>
            <a:ext cx="476724" cy="2510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8" name="Shape 88"/>
        <p:cNvGrpSpPr/>
        <p:nvPr/>
      </p:nvGrpSpPr>
      <p:grpSpPr>
        <a:xfrm>
          <a:off x="0" y="0"/>
          <a:ext cx="0" cy="0"/>
          <a:chOff x="0" y="0"/>
          <a:chExt cx="0" cy="0"/>
        </a:xfrm>
      </p:grpSpPr>
      <p:sp>
        <p:nvSpPr>
          <p:cNvPr id="89" name="Google Shape;89;p16"/>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6"/>
          <p:cNvSpPr txBox="1"/>
          <p:nvPr>
            <p:ph idx="1" type="subTitle"/>
          </p:nvPr>
        </p:nvSpPr>
        <p:spPr>
          <a:xfrm>
            <a:off x="695160" y="2052360"/>
            <a:ext cx="1819080" cy="29833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91" name="Google Shape;91;p16"/>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2" name="Shape 92"/>
        <p:cNvGrpSpPr/>
        <p:nvPr/>
      </p:nvGrpSpPr>
      <p:grpSpPr>
        <a:xfrm>
          <a:off x="0" y="0"/>
          <a:ext cx="0" cy="0"/>
          <a:chOff x="0" y="0"/>
          <a:chExt cx="0" cy="0"/>
        </a:xfrm>
      </p:grpSpPr>
      <p:sp>
        <p:nvSpPr>
          <p:cNvPr id="93" name="Google Shape;93;p17"/>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7"/>
          <p:cNvSpPr txBox="1"/>
          <p:nvPr>
            <p:ph idx="1" type="body"/>
          </p:nvPr>
        </p:nvSpPr>
        <p:spPr>
          <a:xfrm>
            <a:off x="695160" y="2052360"/>
            <a:ext cx="181908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7"/>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6" name="Shape 96"/>
        <p:cNvGrpSpPr/>
        <p:nvPr/>
      </p:nvGrpSpPr>
      <p:grpSpPr>
        <a:xfrm>
          <a:off x="0" y="0"/>
          <a:ext cx="0" cy="0"/>
          <a:chOff x="0" y="0"/>
          <a:chExt cx="0" cy="0"/>
        </a:xfrm>
      </p:grpSpPr>
      <p:sp>
        <p:nvSpPr>
          <p:cNvPr id="97" name="Google Shape;97;p18"/>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8"/>
          <p:cNvSpPr txBox="1"/>
          <p:nvPr>
            <p:ph idx="1" type="body"/>
          </p:nvPr>
        </p:nvSpPr>
        <p:spPr>
          <a:xfrm>
            <a:off x="69516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8"/>
          <p:cNvSpPr txBox="1"/>
          <p:nvPr>
            <p:ph idx="2" type="body"/>
          </p:nvPr>
        </p:nvSpPr>
        <p:spPr>
          <a:xfrm>
            <a:off x="162720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18"/>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9"/>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9"/>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4" name="Shape 104"/>
        <p:cNvGrpSpPr/>
        <p:nvPr/>
      </p:nvGrpSpPr>
      <p:grpSpPr>
        <a:xfrm>
          <a:off x="0" y="0"/>
          <a:ext cx="0" cy="0"/>
          <a:chOff x="0" y="0"/>
          <a:chExt cx="0" cy="0"/>
        </a:xfrm>
      </p:grpSpPr>
      <p:sp>
        <p:nvSpPr>
          <p:cNvPr id="105" name="Google Shape;105;p20"/>
          <p:cNvSpPr txBox="1"/>
          <p:nvPr>
            <p:ph idx="1" type="subTitle"/>
          </p:nvPr>
        </p:nvSpPr>
        <p:spPr>
          <a:xfrm>
            <a:off x="217440" y="73080"/>
            <a:ext cx="7779600" cy="39830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06" name="Google Shape;106;p20"/>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7" name="Shape 107"/>
        <p:cNvGrpSpPr/>
        <p:nvPr/>
      </p:nvGrpSpPr>
      <p:grpSpPr>
        <a:xfrm>
          <a:off x="0" y="0"/>
          <a:ext cx="0" cy="0"/>
          <a:chOff x="0" y="0"/>
          <a:chExt cx="0" cy="0"/>
        </a:xfrm>
      </p:grpSpPr>
      <p:sp>
        <p:nvSpPr>
          <p:cNvPr id="108" name="Google Shape;108;p21"/>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21"/>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1"/>
          <p:cNvSpPr txBox="1"/>
          <p:nvPr>
            <p:ph idx="2" type="body"/>
          </p:nvPr>
        </p:nvSpPr>
        <p:spPr>
          <a:xfrm>
            <a:off x="162720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1"/>
          <p:cNvSpPr txBox="1"/>
          <p:nvPr>
            <p:ph idx="3" type="body"/>
          </p:nvPr>
        </p:nvSpPr>
        <p:spPr>
          <a:xfrm>
            <a:off x="69516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21"/>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1" name="Shape 21"/>
        <p:cNvGrpSpPr/>
        <p:nvPr/>
      </p:nvGrpSpPr>
      <p:grpSpPr>
        <a:xfrm>
          <a:off x="0" y="0"/>
          <a:ext cx="0" cy="0"/>
          <a:chOff x="0" y="0"/>
          <a:chExt cx="0" cy="0"/>
        </a:xfrm>
      </p:grpSpPr>
      <p:sp>
        <p:nvSpPr>
          <p:cNvPr id="22" name="Google Shape;22;p3"/>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695160" y="2052360"/>
            <a:ext cx="1819080" cy="29833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4" name="Google Shape;2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3" name="Shape 113"/>
        <p:cNvGrpSpPr/>
        <p:nvPr/>
      </p:nvGrpSpPr>
      <p:grpSpPr>
        <a:xfrm>
          <a:off x="0" y="0"/>
          <a:ext cx="0" cy="0"/>
          <a:chOff x="0" y="0"/>
          <a:chExt cx="0" cy="0"/>
        </a:xfrm>
      </p:grpSpPr>
      <p:sp>
        <p:nvSpPr>
          <p:cNvPr id="114" name="Google Shape;114;p22"/>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2"/>
          <p:cNvSpPr txBox="1"/>
          <p:nvPr>
            <p:ph idx="1" type="body"/>
          </p:nvPr>
        </p:nvSpPr>
        <p:spPr>
          <a:xfrm>
            <a:off x="69516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2"/>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2"/>
          <p:cNvSpPr txBox="1"/>
          <p:nvPr>
            <p:ph idx="3" type="body"/>
          </p:nvPr>
        </p:nvSpPr>
        <p:spPr>
          <a:xfrm>
            <a:off x="162720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2"/>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9" name="Shape 119"/>
        <p:cNvGrpSpPr/>
        <p:nvPr/>
      </p:nvGrpSpPr>
      <p:grpSpPr>
        <a:xfrm>
          <a:off x="0" y="0"/>
          <a:ext cx="0" cy="0"/>
          <a:chOff x="0" y="0"/>
          <a:chExt cx="0" cy="0"/>
        </a:xfrm>
      </p:grpSpPr>
      <p:sp>
        <p:nvSpPr>
          <p:cNvPr id="120" name="Google Shape;120;p23"/>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3"/>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3"/>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3"/>
          <p:cNvSpPr txBox="1"/>
          <p:nvPr>
            <p:ph idx="3" type="body"/>
          </p:nvPr>
        </p:nvSpPr>
        <p:spPr>
          <a:xfrm>
            <a:off x="695160" y="361080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3"/>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5" name="Shape 125"/>
        <p:cNvGrpSpPr/>
        <p:nvPr/>
      </p:nvGrpSpPr>
      <p:grpSpPr>
        <a:xfrm>
          <a:off x="0" y="0"/>
          <a:ext cx="0" cy="0"/>
          <a:chOff x="0" y="0"/>
          <a:chExt cx="0" cy="0"/>
        </a:xfrm>
      </p:grpSpPr>
      <p:sp>
        <p:nvSpPr>
          <p:cNvPr id="126" name="Google Shape;126;p24"/>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4"/>
          <p:cNvSpPr txBox="1"/>
          <p:nvPr>
            <p:ph idx="1" type="body"/>
          </p:nvPr>
        </p:nvSpPr>
        <p:spPr>
          <a:xfrm>
            <a:off x="695160" y="205236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4"/>
          <p:cNvSpPr txBox="1"/>
          <p:nvPr>
            <p:ph idx="2" type="body"/>
          </p:nvPr>
        </p:nvSpPr>
        <p:spPr>
          <a:xfrm>
            <a:off x="695160" y="361080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4"/>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0" name="Shape 130"/>
        <p:cNvGrpSpPr/>
        <p:nvPr/>
      </p:nvGrpSpPr>
      <p:grpSpPr>
        <a:xfrm>
          <a:off x="0" y="0"/>
          <a:ext cx="0" cy="0"/>
          <a:chOff x="0" y="0"/>
          <a:chExt cx="0" cy="0"/>
        </a:xfrm>
      </p:grpSpPr>
      <p:sp>
        <p:nvSpPr>
          <p:cNvPr id="131" name="Google Shape;131;p25"/>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5"/>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5"/>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25"/>
          <p:cNvSpPr txBox="1"/>
          <p:nvPr>
            <p:ph idx="3" type="body"/>
          </p:nvPr>
        </p:nvSpPr>
        <p:spPr>
          <a:xfrm>
            <a:off x="69516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25"/>
          <p:cNvSpPr txBox="1"/>
          <p:nvPr>
            <p:ph idx="4" type="body"/>
          </p:nvPr>
        </p:nvSpPr>
        <p:spPr>
          <a:xfrm>
            <a:off x="162720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25"/>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7" name="Shape 137"/>
        <p:cNvGrpSpPr/>
        <p:nvPr/>
      </p:nvGrpSpPr>
      <p:grpSpPr>
        <a:xfrm>
          <a:off x="0" y="0"/>
          <a:ext cx="0" cy="0"/>
          <a:chOff x="0" y="0"/>
          <a:chExt cx="0" cy="0"/>
        </a:xfrm>
      </p:grpSpPr>
      <p:sp>
        <p:nvSpPr>
          <p:cNvPr id="138" name="Google Shape;138;p26"/>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6"/>
          <p:cNvSpPr txBox="1"/>
          <p:nvPr>
            <p:ph idx="1" type="body"/>
          </p:nvPr>
        </p:nvSpPr>
        <p:spPr>
          <a:xfrm>
            <a:off x="69516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6"/>
          <p:cNvSpPr txBox="1"/>
          <p:nvPr>
            <p:ph idx="2" type="body"/>
          </p:nvPr>
        </p:nvSpPr>
        <p:spPr>
          <a:xfrm>
            <a:off x="131004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6"/>
          <p:cNvSpPr txBox="1"/>
          <p:nvPr>
            <p:ph idx="3" type="body"/>
          </p:nvPr>
        </p:nvSpPr>
        <p:spPr>
          <a:xfrm>
            <a:off x="1925280" y="205236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6"/>
          <p:cNvSpPr txBox="1"/>
          <p:nvPr>
            <p:ph idx="4" type="body"/>
          </p:nvPr>
        </p:nvSpPr>
        <p:spPr>
          <a:xfrm>
            <a:off x="69516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6"/>
          <p:cNvSpPr txBox="1"/>
          <p:nvPr>
            <p:ph idx="5" type="body"/>
          </p:nvPr>
        </p:nvSpPr>
        <p:spPr>
          <a:xfrm>
            <a:off x="131004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6"/>
          <p:cNvSpPr txBox="1"/>
          <p:nvPr>
            <p:ph idx="6" type="body"/>
          </p:nvPr>
        </p:nvSpPr>
        <p:spPr>
          <a:xfrm>
            <a:off x="1925280" y="3610800"/>
            <a:ext cx="58536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6"/>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140225"/>
            <a:ext cx="7710300" cy="572700"/>
          </a:xfrm>
          <a:prstGeom prst="rect">
            <a:avLst/>
          </a:prstGeom>
        </p:spPr>
        <p:txBody>
          <a:bodyPr anchorCtr="0" anchor="t" bIns="0" lIns="0" spcFirstLastPara="1" rIns="0" wrap="square" tIns="0">
            <a:noAutofit/>
          </a:bodyPr>
          <a:lstStyle>
            <a:lvl1pPr lvl="0" rtl="0">
              <a:spcBef>
                <a:spcPts val="0"/>
              </a:spcBef>
              <a:spcAft>
                <a:spcPts val="0"/>
              </a:spcAft>
              <a:buClr>
                <a:srgbClr val="1155CC"/>
              </a:buClr>
              <a:buSzPts val="4400"/>
              <a:buNone/>
              <a:defRPr>
                <a:solidFill>
                  <a:srgbClr val="1155CC"/>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7"/>
          <p:cNvSpPr txBox="1"/>
          <p:nvPr>
            <p:ph idx="1" type="body"/>
          </p:nvPr>
        </p:nvSpPr>
        <p:spPr>
          <a:xfrm>
            <a:off x="311700" y="847675"/>
            <a:ext cx="8520600" cy="3699900"/>
          </a:xfrm>
          <a:prstGeom prst="rect">
            <a:avLst/>
          </a:prstGeom>
        </p:spPr>
        <p:txBody>
          <a:bodyPr anchorCtr="0" anchor="t" bIns="0" lIns="0" spcFirstLastPara="1" rIns="0" wrap="square" tIns="0">
            <a:noAutofit/>
          </a:bodyPr>
          <a:lstStyle>
            <a:lvl1pPr indent="-406400" lvl="0" marL="457200" rtl="0">
              <a:spcBef>
                <a:spcPts val="1000"/>
              </a:spcBef>
              <a:spcAft>
                <a:spcPts val="0"/>
              </a:spcAft>
              <a:buClr>
                <a:schemeClr val="dk1"/>
              </a:buClr>
              <a:buSzPts val="2800"/>
              <a:buChar char="•"/>
              <a:defRPr>
                <a:solidFill>
                  <a:schemeClr val="dk1"/>
                </a:solidFill>
              </a:defRPr>
            </a:lvl1pPr>
            <a:lvl2pPr indent="-330200" lvl="1" marL="914400" rtl="0">
              <a:spcBef>
                <a:spcPts val="500"/>
              </a:spcBef>
              <a:spcAft>
                <a:spcPts val="0"/>
              </a:spcAft>
              <a:buClr>
                <a:srgbClr val="434343"/>
              </a:buClr>
              <a:buSzPts val="1600"/>
              <a:buChar char="•"/>
              <a:defRPr sz="1600">
                <a:solidFill>
                  <a:srgbClr val="434343"/>
                </a:solidFill>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49" name="Google Shape;149;p27"/>
          <p:cNvSpPr txBox="1"/>
          <p:nvPr>
            <p:ph idx="12" type="sldNum"/>
          </p:nvPr>
        </p:nvSpPr>
        <p:spPr>
          <a:xfrm>
            <a:off x="8472458" y="4663217"/>
            <a:ext cx="548700" cy="393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150" name="Google Shape;150;p27"/>
          <p:cNvPicPr preferRelativeResize="0"/>
          <p:nvPr/>
        </p:nvPicPr>
        <p:blipFill>
          <a:blip r:embed="rId2">
            <a:alphaModFix/>
          </a:blip>
          <a:stretch>
            <a:fillRect/>
          </a:stretch>
        </p:blipFill>
        <p:spPr>
          <a:xfrm>
            <a:off x="8196900" y="229775"/>
            <a:ext cx="734336"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6" name="Shape 156"/>
        <p:cNvGrpSpPr/>
        <p:nvPr/>
      </p:nvGrpSpPr>
      <p:grpSpPr>
        <a:xfrm>
          <a:off x="0" y="0"/>
          <a:ext cx="0" cy="0"/>
          <a:chOff x="0" y="0"/>
          <a:chExt cx="0" cy="0"/>
        </a:xfrm>
      </p:grpSpPr>
      <p:sp>
        <p:nvSpPr>
          <p:cNvPr id="157" name="Google Shape;157;p29"/>
          <p:cNvSpPr txBox="1"/>
          <p:nvPr>
            <p:ph idx="12" type="sldNum"/>
          </p:nvPr>
        </p:nvSpPr>
        <p:spPr>
          <a:xfrm>
            <a:off x="8442200" y="4761535"/>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1pPr>
            <a:lvl2pPr indent="0" lvl="1"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2pPr>
            <a:lvl3pPr indent="0" lvl="2"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3pPr>
            <a:lvl4pPr indent="0" lvl="3"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4pPr>
            <a:lvl5pPr indent="0" lvl="4"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5pPr>
            <a:lvl6pPr indent="0" lvl="5"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6pPr>
            <a:lvl7pPr indent="0" lvl="6"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7pPr>
            <a:lvl8pPr indent="0" lvl="7"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8pPr>
            <a:lvl9pPr indent="0" lvl="8" marL="0" rtl="0" algn="r">
              <a:lnSpc>
                <a:spcPct val="100000"/>
              </a:lnSpc>
              <a:spcBef>
                <a:spcPts val="0"/>
              </a:spcBef>
              <a:buClr>
                <a:srgbClr val="B2B2B2"/>
              </a:buClr>
              <a:buSzPts val="1600"/>
              <a:buFont typeface="Calibri"/>
              <a:buNone/>
              <a:defRPr b="0" sz="900"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9"/>
          <p:cNvSpPr/>
          <p:nvPr/>
        </p:nvSpPr>
        <p:spPr>
          <a:xfrm>
            <a:off x="8153525" y="211875"/>
            <a:ext cx="749100" cy="32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20150416 tum logo blau png final.png" id="159" name="Google Shape;159;p29"/>
          <p:cNvPicPr preferRelativeResize="0"/>
          <p:nvPr/>
        </p:nvPicPr>
        <p:blipFill rotWithShape="1">
          <a:blip r:embed="rId2">
            <a:alphaModFix/>
          </a:blip>
          <a:srcRect b="0" l="0" r="0" t="0"/>
          <a:stretch/>
        </p:blipFill>
        <p:spPr>
          <a:xfrm>
            <a:off x="8341900" y="264647"/>
            <a:ext cx="476724" cy="2510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0" name="Shape 160"/>
        <p:cNvGrpSpPr/>
        <p:nvPr/>
      </p:nvGrpSpPr>
      <p:grpSpPr>
        <a:xfrm>
          <a:off x="0" y="0"/>
          <a:ext cx="0" cy="0"/>
          <a:chOff x="0" y="0"/>
          <a:chExt cx="0" cy="0"/>
        </a:xfrm>
      </p:grpSpPr>
      <p:sp>
        <p:nvSpPr>
          <p:cNvPr id="161" name="Google Shape;161;p30"/>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30"/>
          <p:cNvSpPr txBox="1"/>
          <p:nvPr>
            <p:ph idx="1" type="subTitle"/>
          </p:nvPr>
        </p:nvSpPr>
        <p:spPr>
          <a:xfrm>
            <a:off x="695160" y="2052360"/>
            <a:ext cx="1819200" cy="2983200"/>
          </a:xfrm>
          <a:prstGeom prst="rect">
            <a:avLst/>
          </a:prstGeom>
          <a:noFill/>
          <a:ln>
            <a:noFill/>
          </a:ln>
        </p:spPr>
        <p:txBody>
          <a:bodyPr anchorCtr="0" anchor="ctr" bIns="0" lIns="0" spcFirstLastPara="1" rIns="0" wrap="square" tIns="0">
            <a:no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500"/>
              </a:spcBef>
              <a:spcAft>
                <a:spcPts val="0"/>
              </a:spcAft>
              <a:buClr>
                <a:schemeClr val="dk1"/>
              </a:buClr>
              <a:buSzPts val="1800"/>
              <a:buChar char="•"/>
              <a:defRPr/>
            </a:lvl2pPr>
            <a:lvl3pPr lvl="2" rtl="0" algn="l">
              <a:lnSpc>
                <a:spcPct val="90000"/>
              </a:lnSpc>
              <a:spcBef>
                <a:spcPts val="500"/>
              </a:spcBef>
              <a:spcAft>
                <a:spcPts val="0"/>
              </a:spcAft>
              <a:buClr>
                <a:schemeClr val="dk1"/>
              </a:buClr>
              <a:buSzPts val="1800"/>
              <a:buChar char="•"/>
              <a:defRPr/>
            </a:lvl3pPr>
            <a:lvl4pPr lvl="3" rtl="0" algn="l">
              <a:lnSpc>
                <a:spcPct val="90000"/>
              </a:lnSpc>
              <a:spcBef>
                <a:spcPts val="500"/>
              </a:spcBef>
              <a:spcAft>
                <a:spcPts val="0"/>
              </a:spcAft>
              <a:buClr>
                <a:schemeClr val="dk1"/>
              </a:buClr>
              <a:buSzPts val="1800"/>
              <a:buChar char="•"/>
              <a:defRPr/>
            </a:lvl4pPr>
            <a:lvl5pPr lvl="4" rtl="0" algn="l">
              <a:lnSpc>
                <a:spcPct val="90000"/>
              </a:lnSpc>
              <a:spcBef>
                <a:spcPts val="500"/>
              </a:spcBef>
              <a:spcAft>
                <a:spcPts val="0"/>
              </a:spcAft>
              <a:buClr>
                <a:schemeClr val="dk1"/>
              </a:buClr>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
        <p:nvSpPr>
          <p:cNvPr id="163" name="Google Shape;163;p30"/>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4" name="Shape 164"/>
        <p:cNvGrpSpPr/>
        <p:nvPr/>
      </p:nvGrpSpPr>
      <p:grpSpPr>
        <a:xfrm>
          <a:off x="0" y="0"/>
          <a:ext cx="0" cy="0"/>
          <a:chOff x="0" y="0"/>
          <a:chExt cx="0" cy="0"/>
        </a:xfrm>
      </p:grpSpPr>
      <p:sp>
        <p:nvSpPr>
          <p:cNvPr id="165" name="Google Shape;165;p31"/>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31"/>
          <p:cNvSpPr txBox="1"/>
          <p:nvPr>
            <p:ph idx="1" type="body"/>
          </p:nvPr>
        </p:nvSpPr>
        <p:spPr>
          <a:xfrm>
            <a:off x="695160" y="2052360"/>
            <a:ext cx="1819200" cy="29832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7" name="Google Shape;167;p31"/>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8" name="Shape 168"/>
        <p:cNvGrpSpPr/>
        <p:nvPr/>
      </p:nvGrpSpPr>
      <p:grpSpPr>
        <a:xfrm>
          <a:off x="0" y="0"/>
          <a:ext cx="0" cy="0"/>
          <a:chOff x="0" y="0"/>
          <a:chExt cx="0" cy="0"/>
        </a:xfrm>
      </p:grpSpPr>
      <p:sp>
        <p:nvSpPr>
          <p:cNvPr id="169" name="Google Shape;169;p32"/>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32"/>
          <p:cNvSpPr txBox="1"/>
          <p:nvPr>
            <p:ph idx="1" type="body"/>
          </p:nvPr>
        </p:nvSpPr>
        <p:spPr>
          <a:xfrm>
            <a:off x="695160" y="2052360"/>
            <a:ext cx="887400" cy="29832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1" name="Google Shape;171;p32"/>
          <p:cNvSpPr txBox="1"/>
          <p:nvPr>
            <p:ph idx="2" type="body"/>
          </p:nvPr>
        </p:nvSpPr>
        <p:spPr>
          <a:xfrm>
            <a:off x="1627200" y="2052360"/>
            <a:ext cx="887400" cy="29832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2" name="Google Shape;172;p32"/>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695160" y="2052360"/>
            <a:ext cx="181908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33"/>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33"/>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6" name="Shape 176"/>
        <p:cNvGrpSpPr/>
        <p:nvPr/>
      </p:nvGrpSpPr>
      <p:grpSpPr>
        <a:xfrm>
          <a:off x="0" y="0"/>
          <a:ext cx="0" cy="0"/>
          <a:chOff x="0" y="0"/>
          <a:chExt cx="0" cy="0"/>
        </a:xfrm>
      </p:grpSpPr>
      <p:sp>
        <p:nvSpPr>
          <p:cNvPr id="177" name="Google Shape;177;p34"/>
          <p:cNvSpPr txBox="1"/>
          <p:nvPr>
            <p:ph idx="1" type="subTitle"/>
          </p:nvPr>
        </p:nvSpPr>
        <p:spPr>
          <a:xfrm>
            <a:off x="217440" y="73080"/>
            <a:ext cx="7779600" cy="3983100"/>
          </a:xfrm>
          <a:prstGeom prst="rect">
            <a:avLst/>
          </a:prstGeom>
          <a:noFill/>
          <a:ln>
            <a:noFill/>
          </a:ln>
        </p:spPr>
        <p:txBody>
          <a:bodyPr anchorCtr="0" anchor="ctr" bIns="0" lIns="0" spcFirstLastPara="1" rIns="0" wrap="square" tIns="0">
            <a:noAutofit/>
          </a:bodyPr>
          <a:lstStyle>
            <a:lvl1pPr lvl="0" rtl="0" algn="l">
              <a:lnSpc>
                <a:spcPct val="90000"/>
              </a:lnSpc>
              <a:spcBef>
                <a:spcPts val="1000"/>
              </a:spcBef>
              <a:spcAft>
                <a:spcPts val="0"/>
              </a:spcAft>
              <a:buClr>
                <a:schemeClr val="dk1"/>
              </a:buClr>
              <a:buSzPts val="1800"/>
              <a:buChar char="•"/>
              <a:defRPr/>
            </a:lvl1pPr>
            <a:lvl2pPr lvl="1" rtl="0" algn="l">
              <a:lnSpc>
                <a:spcPct val="90000"/>
              </a:lnSpc>
              <a:spcBef>
                <a:spcPts val="500"/>
              </a:spcBef>
              <a:spcAft>
                <a:spcPts val="0"/>
              </a:spcAft>
              <a:buClr>
                <a:schemeClr val="dk1"/>
              </a:buClr>
              <a:buSzPts val="1800"/>
              <a:buChar char="•"/>
              <a:defRPr/>
            </a:lvl2pPr>
            <a:lvl3pPr lvl="2" rtl="0" algn="l">
              <a:lnSpc>
                <a:spcPct val="90000"/>
              </a:lnSpc>
              <a:spcBef>
                <a:spcPts val="500"/>
              </a:spcBef>
              <a:spcAft>
                <a:spcPts val="0"/>
              </a:spcAft>
              <a:buClr>
                <a:schemeClr val="dk1"/>
              </a:buClr>
              <a:buSzPts val="1800"/>
              <a:buChar char="•"/>
              <a:defRPr/>
            </a:lvl3pPr>
            <a:lvl4pPr lvl="3" rtl="0" algn="l">
              <a:lnSpc>
                <a:spcPct val="90000"/>
              </a:lnSpc>
              <a:spcBef>
                <a:spcPts val="500"/>
              </a:spcBef>
              <a:spcAft>
                <a:spcPts val="0"/>
              </a:spcAft>
              <a:buClr>
                <a:schemeClr val="dk1"/>
              </a:buClr>
              <a:buSzPts val="1800"/>
              <a:buChar char="•"/>
              <a:defRPr/>
            </a:lvl4pPr>
            <a:lvl5pPr lvl="4" rtl="0" algn="l">
              <a:lnSpc>
                <a:spcPct val="90000"/>
              </a:lnSpc>
              <a:spcBef>
                <a:spcPts val="500"/>
              </a:spcBef>
              <a:spcAft>
                <a:spcPts val="0"/>
              </a:spcAft>
              <a:buClr>
                <a:schemeClr val="dk1"/>
              </a:buClr>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
        <p:nvSpPr>
          <p:cNvPr id="178" name="Google Shape;178;p34"/>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9" name="Shape 179"/>
        <p:cNvGrpSpPr/>
        <p:nvPr/>
      </p:nvGrpSpPr>
      <p:grpSpPr>
        <a:xfrm>
          <a:off x="0" y="0"/>
          <a:ext cx="0" cy="0"/>
          <a:chOff x="0" y="0"/>
          <a:chExt cx="0" cy="0"/>
        </a:xfrm>
      </p:grpSpPr>
      <p:sp>
        <p:nvSpPr>
          <p:cNvPr id="180" name="Google Shape;180;p35"/>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1" name="Google Shape;181;p35"/>
          <p:cNvSpPr txBox="1"/>
          <p:nvPr>
            <p:ph idx="1" type="body"/>
          </p:nvPr>
        </p:nvSpPr>
        <p:spPr>
          <a:xfrm>
            <a:off x="69516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2" name="Google Shape;182;p35"/>
          <p:cNvSpPr txBox="1"/>
          <p:nvPr>
            <p:ph idx="2" type="body"/>
          </p:nvPr>
        </p:nvSpPr>
        <p:spPr>
          <a:xfrm>
            <a:off x="1627200" y="2052360"/>
            <a:ext cx="887400" cy="29832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3" name="Google Shape;183;p35"/>
          <p:cNvSpPr txBox="1"/>
          <p:nvPr>
            <p:ph idx="3" type="body"/>
          </p:nvPr>
        </p:nvSpPr>
        <p:spPr>
          <a:xfrm>
            <a:off x="695160" y="361080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4" name="Google Shape;184;p35"/>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5" name="Shape 185"/>
        <p:cNvGrpSpPr/>
        <p:nvPr/>
      </p:nvGrpSpPr>
      <p:grpSpPr>
        <a:xfrm>
          <a:off x="0" y="0"/>
          <a:ext cx="0" cy="0"/>
          <a:chOff x="0" y="0"/>
          <a:chExt cx="0" cy="0"/>
        </a:xfrm>
      </p:grpSpPr>
      <p:sp>
        <p:nvSpPr>
          <p:cNvPr id="186" name="Google Shape;186;p36"/>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36"/>
          <p:cNvSpPr txBox="1"/>
          <p:nvPr>
            <p:ph idx="1" type="body"/>
          </p:nvPr>
        </p:nvSpPr>
        <p:spPr>
          <a:xfrm>
            <a:off x="695160" y="2052360"/>
            <a:ext cx="887400" cy="29832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8" name="Google Shape;188;p36"/>
          <p:cNvSpPr txBox="1"/>
          <p:nvPr>
            <p:ph idx="2" type="body"/>
          </p:nvPr>
        </p:nvSpPr>
        <p:spPr>
          <a:xfrm>
            <a:off x="162720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9" name="Google Shape;189;p36"/>
          <p:cNvSpPr txBox="1"/>
          <p:nvPr>
            <p:ph idx="3" type="body"/>
          </p:nvPr>
        </p:nvSpPr>
        <p:spPr>
          <a:xfrm>
            <a:off x="1627200" y="361080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0" name="Google Shape;190;p36"/>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1" name="Shape 191"/>
        <p:cNvGrpSpPr/>
        <p:nvPr/>
      </p:nvGrpSpPr>
      <p:grpSpPr>
        <a:xfrm>
          <a:off x="0" y="0"/>
          <a:ext cx="0" cy="0"/>
          <a:chOff x="0" y="0"/>
          <a:chExt cx="0" cy="0"/>
        </a:xfrm>
      </p:grpSpPr>
      <p:sp>
        <p:nvSpPr>
          <p:cNvPr id="192" name="Google Shape;192;p37"/>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3" name="Google Shape;193;p37"/>
          <p:cNvSpPr txBox="1"/>
          <p:nvPr>
            <p:ph idx="1" type="body"/>
          </p:nvPr>
        </p:nvSpPr>
        <p:spPr>
          <a:xfrm>
            <a:off x="69516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4" name="Google Shape;194;p37"/>
          <p:cNvSpPr txBox="1"/>
          <p:nvPr>
            <p:ph idx="2" type="body"/>
          </p:nvPr>
        </p:nvSpPr>
        <p:spPr>
          <a:xfrm>
            <a:off x="162720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37"/>
          <p:cNvSpPr txBox="1"/>
          <p:nvPr>
            <p:ph idx="3" type="body"/>
          </p:nvPr>
        </p:nvSpPr>
        <p:spPr>
          <a:xfrm>
            <a:off x="695160" y="3610800"/>
            <a:ext cx="18192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37"/>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7" name="Shape 197"/>
        <p:cNvGrpSpPr/>
        <p:nvPr/>
      </p:nvGrpSpPr>
      <p:grpSpPr>
        <a:xfrm>
          <a:off x="0" y="0"/>
          <a:ext cx="0" cy="0"/>
          <a:chOff x="0" y="0"/>
          <a:chExt cx="0" cy="0"/>
        </a:xfrm>
      </p:grpSpPr>
      <p:sp>
        <p:nvSpPr>
          <p:cNvPr id="198" name="Google Shape;198;p38"/>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38"/>
          <p:cNvSpPr txBox="1"/>
          <p:nvPr>
            <p:ph idx="1" type="body"/>
          </p:nvPr>
        </p:nvSpPr>
        <p:spPr>
          <a:xfrm>
            <a:off x="695160" y="2052360"/>
            <a:ext cx="18192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0" name="Google Shape;200;p38"/>
          <p:cNvSpPr txBox="1"/>
          <p:nvPr>
            <p:ph idx="2" type="body"/>
          </p:nvPr>
        </p:nvSpPr>
        <p:spPr>
          <a:xfrm>
            <a:off x="695160" y="3610800"/>
            <a:ext cx="18192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1" name="Google Shape;201;p38"/>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2" name="Shape 202"/>
        <p:cNvGrpSpPr/>
        <p:nvPr/>
      </p:nvGrpSpPr>
      <p:grpSpPr>
        <a:xfrm>
          <a:off x="0" y="0"/>
          <a:ext cx="0" cy="0"/>
          <a:chOff x="0" y="0"/>
          <a:chExt cx="0" cy="0"/>
        </a:xfrm>
      </p:grpSpPr>
      <p:sp>
        <p:nvSpPr>
          <p:cNvPr id="203" name="Google Shape;203;p39"/>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39"/>
          <p:cNvSpPr txBox="1"/>
          <p:nvPr>
            <p:ph idx="1" type="body"/>
          </p:nvPr>
        </p:nvSpPr>
        <p:spPr>
          <a:xfrm>
            <a:off x="69516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5" name="Google Shape;205;p39"/>
          <p:cNvSpPr txBox="1"/>
          <p:nvPr>
            <p:ph idx="2" type="body"/>
          </p:nvPr>
        </p:nvSpPr>
        <p:spPr>
          <a:xfrm>
            <a:off x="1627200" y="205236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6" name="Google Shape;206;p39"/>
          <p:cNvSpPr txBox="1"/>
          <p:nvPr>
            <p:ph idx="3" type="body"/>
          </p:nvPr>
        </p:nvSpPr>
        <p:spPr>
          <a:xfrm>
            <a:off x="695160" y="361080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7" name="Google Shape;207;p39"/>
          <p:cNvSpPr txBox="1"/>
          <p:nvPr>
            <p:ph idx="4" type="body"/>
          </p:nvPr>
        </p:nvSpPr>
        <p:spPr>
          <a:xfrm>
            <a:off x="1627200" y="3610800"/>
            <a:ext cx="8874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8" name="Google Shape;208;p39"/>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9" name="Shape 209"/>
        <p:cNvGrpSpPr/>
        <p:nvPr/>
      </p:nvGrpSpPr>
      <p:grpSpPr>
        <a:xfrm>
          <a:off x="0" y="0"/>
          <a:ext cx="0" cy="0"/>
          <a:chOff x="0" y="0"/>
          <a:chExt cx="0" cy="0"/>
        </a:xfrm>
      </p:grpSpPr>
      <p:sp>
        <p:nvSpPr>
          <p:cNvPr id="210" name="Google Shape;210;p40"/>
          <p:cNvSpPr txBox="1"/>
          <p:nvPr>
            <p:ph type="title"/>
          </p:nvPr>
        </p:nvSpPr>
        <p:spPr>
          <a:xfrm>
            <a:off x="217440" y="73080"/>
            <a:ext cx="7779600" cy="858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40"/>
          <p:cNvSpPr txBox="1"/>
          <p:nvPr>
            <p:ph idx="1" type="body"/>
          </p:nvPr>
        </p:nvSpPr>
        <p:spPr>
          <a:xfrm>
            <a:off x="695160" y="205236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2" name="Google Shape;212;p40"/>
          <p:cNvSpPr txBox="1"/>
          <p:nvPr>
            <p:ph idx="2" type="body"/>
          </p:nvPr>
        </p:nvSpPr>
        <p:spPr>
          <a:xfrm>
            <a:off x="1310040" y="205236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3" name="Google Shape;213;p40"/>
          <p:cNvSpPr txBox="1"/>
          <p:nvPr>
            <p:ph idx="3" type="body"/>
          </p:nvPr>
        </p:nvSpPr>
        <p:spPr>
          <a:xfrm>
            <a:off x="1925280" y="205236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4" name="Google Shape;214;p40"/>
          <p:cNvSpPr txBox="1"/>
          <p:nvPr>
            <p:ph idx="4" type="body"/>
          </p:nvPr>
        </p:nvSpPr>
        <p:spPr>
          <a:xfrm>
            <a:off x="695160" y="361080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5" name="Google Shape;215;p40"/>
          <p:cNvSpPr txBox="1"/>
          <p:nvPr>
            <p:ph idx="5" type="body"/>
          </p:nvPr>
        </p:nvSpPr>
        <p:spPr>
          <a:xfrm>
            <a:off x="1310040" y="361080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6" name="Google Shape;216;p40"/>
          <p:cNvSpPr txBox="1"/>
          <p:nvPr>
            <p:ph idx="6" type="body"/>
          </p:nvPr>
        </p:nvSpPr>
        <p:spPr>
          <a:xfrm>
            <a:off x="1925280" y="3610800"/>
            <a:ext cx="585300" cy="1422600"/>
          </a:xfrm>
          <a:prstGeom prst="rect">
            <a:avLst/>
          </a:prstGeom>
          <a:noFill/>
          <a:ln>
            <a:noFill/>
          </a:ln>
        </p:spPr>
        <p:txBody>
          <a:bodyPr anchorCtr="0" anchor="t" bIns="0" lIns="0" spcFirstLastPara="1" rIns="0" wrap="square" tIns="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7" name="Google Shape;217;p40"/>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1pPr>
            <a:lvl2pPr indent="0" lvl="1"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2pPr>
            <a:lvl3pPr indent="0" lvl="2"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3pPr>
            <a:lvl4pPr indent="0" lvl="3"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4pPr>
            <a:lvl5pPr indent="0" lvl="4"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5pPr>
            <a:lvl6pPr indent="0" lvl="5"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6pPr>
            <a:lvl7pPr indent="0" lvl="6"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7pPr>
            <a:lvl8pPr indent="0" lvl="7"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8pPr>
            <a:lvl9pPr indent="0" lvl="8" marL="0" rtl="0" algn="r">
              <a:lnSpc>
                <a:spcPct val="100000"/>
              </a:lnSpc>
              <a:spcBef>
                <a:spcPts val="0"/>
              </a:spcBef>
              <a:buClr>
                <a:srgbClr val="B2B2B2"/>
              </a:buClr>
              <a:buSzPts val="1600"/>
              <a:buFont typeface="Calibri"/>
              <a:buNone/>
              <a:defRPr b="0" sz="1600"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140225"/>
            <a:ext cx="7710300" cy="572700"/>
          </a:xfrm>
          <a:prstGeom prst="rect">
            <a:avLst/>
          </a:prstGeom>
        </p:spPr>
        <p:txBody>
          <a:bodyPr anchorCtr="0" anchor="t" bIns="0" lIns="0" spcFirstLastPara="1" rIns="0" wrap="square" tIns="0">
            <a:noAutofit/>
          </a:bodyPr>
          <a:lstStyle>
            <a:lvl1pPr lvl="0" rtl="0">
              <a:spcBef>
                <a:spcPts val="0"/>
              </a:spcBef>
              <a:spcAft>
                <a:spcPts val="0"/>
              </a:spcAft>
              <a:buClr>
                <a:srgbClr val="1155CC"/>
              </a:buClr>
              <a:buSzPts val="4400"/>
              <a:buNone/>
              <a:defRPr>
                <a:solidFill>
                  <a:srgbClr val="1155CC"/>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41"/>
          <p:cNvSpPr txBox="1"/>
          <p:nvPr>
            <p:ph idx="1" type="body"/>
          </p:nvPr>
        </p:nvSpPr>
        <p:spPr>
          <a:xfrm>
            <a:off x="311700" y="847675"/>
            <a:ext cx="8520600" cy="3699900"/>
          </a:xfrm>
          <a:prstGeom prst="rect">
            <a:avLst/>
          </a:prstGeom>
        </p:spPr>
        <p:txBody>
          <a:bodyPr anchorCtr="0" anchor="t" bIns="0" lIns="0" spcFirstLastPara="1" rIns="0" wrap="square" tIns="0">
            <a:noAutofit/>
          </a:bodyPr>
          <a:lstStyle>
            <a:lvl1pPr indent="-406400" lvl="0" marL="457200" rtl="0">
              <a:spcBef>
                <a:spcPts val="1000"/>
              </a:spcBef>
              <a:spcAft>
                <a:spcPts val="0"/>
              </a:spcAft>
              <a:buClr>
                <a:schemeClr val="dk1"/>
              </a:buClr>
              <a:buSzPts val="2800"/>
              <a:buChar char="•"/>
              <a:defRPr>
                <a:solidFill>
                  <a:schemeClr val="dk1"/>
                </a:solidFill>
              </a:defRPr>
            </a:lvl1pPr>
            <a:lvl2pPr indent="-330200" lvl="1" marL="914400" rtl="0">
              <a:spcBef>
                <a:spcPts val="500"/>
              </a:spcBef>
              <a:spcAft>
                <a:spcPts val="0"/>
              </a:spcAft>
              <a:buClr>
                <a:srgbClr val="434343"/>
              </a:buClr>
              <a:buSzPts val="1600"/>
              <a:buChar char="•"/>
              <a:defRPr sz="1600">
                <a:solidFill>
                  <a:srgbClr val="434343"/>
                </a:solidFill>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21" name="Google Shape;221;p41"/>
          <p:cNvSpPr txBox="1"/>
          <p:nvPr>
            <p:ph idx="12" type="sldNum"/>
          </p:nvPr>
        </p:nvSpPr>
        <p:spPr>
          <a:xfrm>
            <a:off x="8472458" y="4663217"/>
            <a:ext cx="548700" cy="393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p41"/>
          <p:cNvPicPr preferRelativeResize="0"/>
          <p:nvPr/>
        </p:nvPicPr>
        <p:blipFill>
          <a:blip r:embed="rId2">
            <a:alphaModFix/>
          </a:blip>
          <a:stretch>
            <a:fillRect/>
          </a:stretch>
        </p:blipFill>
        <p:spPr>
          <a:xfrm>
            <a:off x="8196900" y="229775"/>
            <a:ext cx="734336"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69516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162720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7" name="Shape 37"/>
        <p:cNvGrpSpPr/>
        <p:nvPr/>
      </p:nvGrpSpPr>
      <p:grpSpPr>
        <a:xfrm>
          <a:off x="0" y="0"/>
          <a:ext cx="0" cy="0"/>
          <a:chOff x="0" y="0"/>
          <a:chExt cx="0" cy="0"/>
        </a:xfrm>
      </p:grpSpPr>
      <p:sp>
        <p:nvSpPr>
          <p:cNvPr id="38" name="Google Shape;38;p7"/>
          <p:cNvSpPr txBox="1"/>
          <p:nvPr>
            <p:ph idx="1" type="subTitle"/>
          </p:nvPr>
        </p:nvSpPr>
        <p:spPr>
          <a:xfrm>
            <a:off x="217440" y="73080"/>
            <a:ext cx="7779600" cy="39830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39" name="Google Shape;3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0" name="Shape 40"/>
        <p:cNvGrpSpPr/>
        <p:nvPr/>
      </p:nvGrpSpPr>
      <p:grpSpPr>
        <a:xfrm>
          <a:off x="0" y="0"/>
          <a:ext cx="0" cy="0"/>
          <a:chOff x="0" y="0"/>
          <a:chExt cx="0" cy="0"/>
        </a:xfrm>
      </p:grpSpPr>
      <p:sp>
        <p:nvSpPr>
          <p:cNvPr id="41" name="Google Shape;41;p8"/>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8"/>
          <p:cNvSpPr txBox="1"/>
          <p:nvPr>
            <p:ph idx="2" type="body"/>
          </p:nvPr>
        </p:nvSpPr>
        <p:spPr>
          <a:xfrm>
            <a:off x="162720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3" type="body"/>
          </p:nvPr>
        </p:nvSpPr>
        <p:spPr>
          <a:xfrm>
            <a:off x="69516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6" name="Shape 46"/>
        <p:cNvGrpSpPr/>
        <p:nvPr/>
      </p:nvGrpSpPr>
      <p:grpSpPr>
        <a:xfrm>
          <a:off x="0" y="0"/>
          <a:ext cx="0" cy="0"/>
          <a:chOff x="0" y="0"/>
          <a:chExt cx="0" cy="0"/>
        </a:xfrm>
      </p:grpSpPr>
      <p:sp>
        <p:nvSpPr>
          <p:cNvPr id="47" name="Google Shape;47;p9"/>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695160" y="2052360"/>
            <a:ext cx="887400" cy="29833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9"/>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
          <p:cNvSpPr txBox="1"/>
          <p:nvPr>
            <p:ph idx="3" type="body"/>
          </p:nvPr>
        </p:nvSpPr>
        <p:spPr>
          <a:xfrm>
            <a:off x="1627200" y="361080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2" name="Shape 52"/>
        <p:cNvGrpSpPr/>
        <p:nvPr/>
      </p:nvGrpSpPr>
      <p:grpSpPr>
        <a:xfrm>
          <a:off x="0" y="0"/>
          <a:ext cx="0" cy="0"/>
          <a:chOff x="0" y="0"/>
          <a:chExt cx="0" cy="0"/>
        </a:xfrm>
      </p:grpSpPr>
      <p:sp>
        <p:nvSpPr>
          <p:cNvPr id="53" name="Google Shape;53;p10"/>
          <p:cNvSpPr txBox="1"/>
          <p:nvPr>
            <p:ph type="title"/>
          </p:nvPr>
        </p:nvSpPr>
        <p:spPr>
          <a:xfrm>
            <a:off x="217440" y="73080"/>
            <a:ext cx="7779600" cy="8589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0"/>
          <p:cNvSpPr txBox="1"/>
          <p:nvPr>
            <p:ph idx="1" type="body"/>
          </p:nvPr>
        </p:nvSpPr>
        <p:spPr>
          <a:xfrm>
            <a:off x="69516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0"/>
          <p:cNvSpPr txBox="1"/>
          <p:nvPr>
            <p:ph idx="2" type="body"/>
          </p:nvPr>
        </p:nvSpPr>
        <p:spPr>
          <a:xfrm>
            <a:off x="1627200" y="2052360"/>
            <a:ext cx="88740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0"/>
          <p:cNvSpPr txBox="1"/>
          <p:nvPr>
            <p:ph idx="3" type="body"/>
          </p:nvPr>
        </p:nvSpPr>
        <p:spPr>
          <a:xfrm>
            <a:off x="695160" y="3610800"/>
            <a:ext cx="1819080" cy="14227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4.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image" Target="../media/image4.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theme" Target="../theme/theme2.xml"/><Relationship Id="rId14" Type="http://schemas.openxmlformats.org/officeDocument/2006/relationships/slideLayout" Target="../slideLayouts/slideLayout3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4806000" y="1676520"/>
            <a:ext cx="3974040" cy="3149640"/>
          </a:xfrm>
          <a:prstGeom prst="rect">
            <a:avLst/>
          </a:prstGeom>
          <a:noFill/>
          <a:ln>
            <a:noFill/>
          </a:ln>
        </p:spPr>
      </p:pic>
      <p:sp>
        <p:nvSpPr>
          <p:cNvPr id="11" name="Google Shape;11;p1"/>
          <p:cNvSpPr txBox="1"/>
          <p:nvPr>
            <p:ph type="title"/>
          </p:nvPr>
        </p:nvSpPr>
        <p:spPr>
          <a:xfrm>
            <a:off x="358920" y="1597680"/>
            <a:ext cx="8421480" cy="927720"/>
          </a:xfrm>
          <a:prstGeom prst="rect">
            <a:avLst/>
          </a:prstGeom>
          <a:noFill/>
          <a:ln>
            <a:noFill/>
          </a:ln>
        </p:spPr>
        <p:txBody>
          <a:bodyPr anchorCtr="0" anchor="t" bIns="45000" lIns="90000" spcFirstLastPara="1" rIns="90000" wrap="square" tIns="450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p:nvPr/>
        </p:nvSpPr>
        <p:spPr>
          <a:xfrm>
            <a:off x="320400" y="235800"/>
            <a:ext cx="3926520" cy="514440"/>
          </a:xfrm>
          <a:prstGeom prst="rect">
            <a:avLst/>
          </a:prstGeom>
          <a:noFill/>
          <a:ln>
            <a:noFill/>
          </a:ln>
        </p:spPr>
        <p:txBody>
          <a:bodyPr anchorCtr="0" anchor="t" bIns="0" lIns="0" spcFirstLastPara="1" rIns="0" wrap="square" tIns="0">
            <a:noAutofit/>
          </a:bodyPr>
          <a:lstStyle/>
          <a:p>
            <a:pPr indent="0" lvl="0" marL="0" marR="0" rtl="0" algn="l">
              <a:lnSpc>
                <a:spcPct val="94000"/>
              </a:lnSpc>
              <a:spcBef>
                <a:spcPts val="0"/>
              </a:spcBef>
              <a:spcAft>
                <a:spcPts val="0"/>
              </a:spcAft>
              <a:buClr>
                <a:srgbClr val="0070C0"/>
              </a:buClr>
              <a:buSzPts val="1200"/>
              <a:buFont typeface="Arial"/>
              <a:buNone/>
            </a:pPr>
            <a:r>
              <a:rPr b="0" i="0" lang="en-US" sz="1200" u="none" cap="none" strike="noStrike">
                <a:solidFill>
                  <a:srgbClr val="0070C0"/>
                </a:solidFill>
                <a:latin typeface="Arial"/>
                <a:ea typeface="Arial"/>
                <a:cs typeface="Arial"/>
                <a:sym typeface="Arial"/>
              </a:rPr>
              <a:t>Chair of Communication Networks</a:t>
            </a:r>
            <a:endParaRPr b="0" i="0" sz="1200" u="none" cap="none" strike="noStrike">
              <a:solidFill>
                <a:schemeClr val="dk1"/>
              </a:solidFill>
              <a:latin typeface="Arial"/>
              <a:ea typeface="Arial"/>
              <a:cs typeface="Arial"/>
              <a:sym typeface="Arial"/>
            </a:endParaRPr>
          </a:p>
          <a:p>
            <a:pPr indent="0" lvl="0" marL="0" marR="0" rtl="0" algn="l">
              <a:lnSpc>
                <a:spcPct val="94000"/>
              </a:lnSpc>
              <a:spcBef>
                <a:spcPts val="0"/>
              </a:spcBef>
              <a:spcAft>
                <a:spcPts val="0"/>
              </a:spcAft>
              <a:buClr>
                <a:srgbClr val="0070C0"/>
              </a:buClr>
              <a:buSzPts val="1200"/>
              <a:buFont typeface="Arial"/>
              <a:buNone/>
            </a:pPr>
            <a:r>
              <a:rPr b="0" i="0" lang="en-US" sz="1200" u="none" cap="none" strike="noStrike">
                <a:solidFill>
                  <a:srgbClr val="0070C0"/>
                </a:solidFill>
                <a:latin typeface="Arial"/>
                <a:ea typeface="Arial"/>
                <a:cs typeface="Arial"/>
                <a:sym typeface="Arial"/>
              </a:rPr>
              <a:t>TUM School of Computation, Information and Technology</a:t>
            </a:r>
            <a:endParaRPr b="0" i="0" sz="1200" u="none" cap="none" strike="noStrike">
              <a:solidFill>
                <a:schemeClr val="dk1"/>
              </a:solidFill>
              <a:latin typeface="Arial"/>
              <a:ea typeface="Arial"/>
              <a:cs typeface="Arial"/>
              <a:sym typeface="Arial"/>
            </a:endParaRPr>
          </a:p>
          <a:p>
            <a:pPr indent="0" lvl="0" marL="0" marR="0" rtl="0" algn="l">
              <a:lnSpc>
                <a:spcPct val="94000"/>
              </a:lnSpc>
              <a:spcBef>
                <a:spcPts val="0"/>
              </a:spcBef>
              <a:spcAft>
                <a:spcPts val="0"/>
              </a:spcAft>
              <a:buClr>
                <a:srgbClr val="0070C0"/>
              </a:buClr>
              <a:buSzPts val="1200"/>
              <a:buFont typeface="Arial"/>
              <a:buNone/>
            </a:pPr>
            <a:r>
              <a:rPr b="0" i="0" lang="en-US" sz="1200" u="none" cap="none" strike="noStrike">
                <a:solidFill>
                  <a:srgbClr val="0070C0"/>
                </a:solidFill>
                <a:latin typeface="Arial"/>
                <a:ea typeface="Arial"/>
                <a:cs typeface="Arial"/>
                <a:sym typeface="Arial"/>
              </a:rPr>
              <a:t>Technical University of Munich</a:t>
            </a:r>
            <a:endParaRPr b="0" i="0" sz="1200" u="none" cap="none" strike="noStrike">
              <a:solidFill>
                <a:schemeClr val="dk1"/>
              </a:solidFill>
              <a:latin typeface="Arial"/>
              <a:ea typeface="Arial"/>
              <a:cs typeface="Arial"/>
              <a:sym typeface="Arial"/>
            </a:endParaRPr>
          </a:p>
        </p:txBody>
      </p:sp>
      <p:pic>
        <p:nvPicPr>
          <p:cNvPr descr="20150416 tum logo blau png final.png" id="13" name="Google Shape;13;p1"/>
          <p:cNvPicPr preferRelativeResize="0"/>
          <p:nvPr/>
        </p:nvPicPr>
        <p:blipFill rotWithShape="1">
          <a:blip r:embed="rId2">
            <a:alphaModFix/>
          </a:blip>
          <a:srcRect b="0" l="0" r="0" t="0"/>
          <a:stretch/>
        </p:blipFill>
        <p:spPr>
          <a:xfrm>
            <a:off x="8218440" y="243360"/>
            <a:ext cx="608040" cy="240120"/>
          </a:xfrm>
          <a:prstGeom prst="rect">
            <a:avLst/>
          </a:prstGeom>
          <a:noFill/>
          <a:ln>
            <a:noFill/>
          </a:ln>
        </p:spPr>
      </p:pic>
      <p:sp>
        <p:nvSpPr>
          <p:cNvPr id="14" name="Google Shape;14;p1"/>
          <p:cNvSpPr/>
          <p:nvPr/>
        </p:nvSpPr>
        <p:spPr>
          <a:xfrm>
            <a:off x="358920" y="4831560"/>
            <a:ext cx="7880040" cy="273600"/>
          </a:xfrm>
          <a:prstGeom prst="rect">
            <a:avLst/>
          </a:prstGeom>
          <a:noFill/>
          <a:ln>
            <a:noFill/>
          </a:ln>
        </p:spPr>
        <p:txBody>
          <a:bodyPr anchorCtr="0" anchor="ctr" bIns="34200" lIns="68750" spcFirstLastPara="1" rIns="68750" wrap="square" tIns="342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2024 Technical University of Munich</a:t>
            </a:r>
            <a:endParaRPr b="0" i="0" sz="900" u="none" cap="none" strike="noStrike">
              <a:solidFill>
                <a:schemeClr val="dk1"/>
              </a:solidFill>
              <a:latin typeface="Arial"/>
              <a:ea typeface="Arial"/>
              <a:cs typeface="Arial"/>
              <a:sym typeface="Arial"/>
            </a:endParaRPr>
          </a:p>
        </p:txBody>
      </p:sp>
      <p:sp>
        <p:nvSpPr>
          <p:cNvPr id="15" name="Google Shape;15;p1"/>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14"/>
          <p:cNvSpPr txBox="1"/>
          <p:nvPr>
            <p:ph idx="1" type="body"/>
          </p:nvPr>
        </p:nvSpPr>
        <p:spPr>
          <a:xfrm>
            <a:off x="695160" y="2052360"/>
            <a:ext cx="1819080" cy="298332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type="title"/>
          </p:nvPr>
        </p:nvSpPr>
        <p:spPr>
          <a:xfrm>
            <a:off x="217440" y="73080"/>
            <a:ext cx="7779600" cy="8589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4"/>
          <p:cNvSpPr txBox="1"/>
          <p:nvPr>
            <p:ph idx="12" type="sldNum"/>
          </p:nvPr>
        </p:nvSpPr>
        <p:spPr>
          <a:xfrm>
            <a:off x="63000" y="4788360"/>
            <a:ext cx="455760" cy="307476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1pPr>
            <a:lvl2pPr indent="0" lvl="1"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2pPr>
            <a:lvl3pPr indent="0" lvl="2"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3pPr>
            <a:lvl4pPr indent="0" lvl="3"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4pPr>
            <a:lvl5pPr indent="0" lvl="4"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5pPr>
            <a:lvl6pPr indent="0" lvl="5"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6pPr>
            <a:lvl7pPr indent="0" lvl="6"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7pPr>
            <a:lvl8pPr indent="0" lvl="7"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8pPr>
            <a:lvl9pPr indent="0" lvl="8"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pic>
        <p:nvPicPr>
          <p:cNvPr descr="20150416 tum logo blau png final.png" id="83" name="Google Shape;83;p14"/>
          <p:cNvPicPr preferRelativeResize="0"/>
          <p:nvPr/>
        </p:nvPicPr>
        <p:blipFill rotWithShape="1">
          <a:blip r:embed="rId1">
            <a:alphaModFix/>
          </a:blip>
          <a:srcRect b="0" l="0" r="0" t="0"/>
          <a:stretch/>
        </p:blipFill>
        <p:spPr>
          <a:xfrm>
            <a:off x="8308800" y="243360"/>
            <a:ext cx="517680" cy="2401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28"/>
          <p:cNvSpPr txBox="1"/>
          <p:nvPr>
            <p:ph idx="1" type="body"/>
          </p:nvPr>
        </p:nvSpPr>
        <p:spPr>
          <a:xfrm>
            <a:off x="695160" y="2052360"/>
            <a:ext cx="1819200" cy="298320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3" name="Google Shape;153;p28"/>
          <p:cNvSpPr txBox="1"/>
          <p:nvPr>
            <p:ph type="title"/>
          </p:nvPr>
        </p:nvSpPr>
        <p:spPr>
          <a:xfrm>
            <a:off x="217440" y="73080"/>
            <a:ext cx="7779600" cy="858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4" name="Google Shape;154;p28"/>
          <p:cNvSpPr txBox="1"/>
          <p:nvPr>
            <p:ph idx="12" type="sldNum"/>
          </p:nvPr>
        </p:nvSpPr>
        <p:spPr>
          <a:xfrm>
            <a:off x="63000" y="4788360"/>
            <a:ext cx="455700" cy="3074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1pPr>
            <a:lvl2pPr indent="0" lvl="1"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2pPr>
            <a:lvl3pPr indent="0" lvl="2"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3pPr>
            <a:lvl4pPr indent="0" lvl="3"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4pPr>
            <a:lvl5pPr indent="0" lvl="4"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5pPr>
            <a:lvl6pPr indent="0" lvl="5"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6pPr>
            <a:lvl7pPr indent="0" lvl="6"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7pPr>
            <a:lvl8pPr indent="0" lvl="7"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8pPr>
            <a:lvl9pPr indent="0" lvl="8" marL="0" marR="0" rtl="0" algn="r">
              <a:lnSpc>
                <a:spcPct val="100000"/>
              </a:lnSpc>
              <a:spcBef>
                <a:spcPts val="0"/>
              </a:spcBef>
              <a:buClr>
                <a:srgbClr val="B2B2B2"/>
              </a:buClr>
              <a:buSzPts val="1600"/>
              <a:buFont typeface="Calibri"/>
              <a:buNone/>
              <a:defRPr b="0" i="0" sz="1600" u="none" cap="none" strike="noStrike">
                <a:solidFill>
                  <a:srgbClr val="B2B2B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pic>
        <p:nvPicPr>
          <p:cNvPr descr="20150416 tum logo blau png final.png" id="155" name="Google Shape;155;p28"/>
          <p:cNvPicPr preferRelativeResize="0"/>
          <p:nvPr/>
        </p:nvPicPr>
        <p:blipFill rotWithShape="1">
          <a:blip r:embed="rId1">
            <a:alphaModFix/>
          </a:blip>
          <a:srcRect b="0" l="0" r="0" t="0"/>
          <a:stretch/>
        </p:blipFill>
        <p:spPr>
          <a:xfrm>
            <a:off x="8308800" y="243360"/>
            <a:ext cx="517679" cy="24012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github.com/duclos-cavalcanti/TreeBuild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github.com/duclos-cavalcanti/TreeBuild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hyperlink" Target="https://github.com/duclos-cavalcanti/TreeBuild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hyperlink" Target="https://github.com/duclos-cavalcanti/TreeBuild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github.com/duclos-cavalcanti/TreeBuild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hyperlink" Target="https://github.com/duclos-cavalcanti/TreeBuild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hyperlink" Target="https://github.com/duclos-cavalcanti/TreeBuild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63.png"/><Relationship Id="rId5"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hyperlink" Target="https://searchworks.stanford.edu/view/1442303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searchworks.stanford.edu/view/1442303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searchworks.stanford.edu/view/1442303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searchworks.stanford.edu/view/14423035" TargetMode="Externa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hyperlink" Target="https://arxiv.org/abs/2402.09527" TargetMode="External"/><Relationship Id="rId4" Type="http://schemas.openxmlformats.org/officeDocument/2006/relationships/hyperlink" Target="https://arxiv.org/abs/2402.09527" TargetMode="External"/><Relationship Id="rId5" Type="http://schemas.openxmlformats.org/officeDocument/2006/relationships/hyperlink" Target="https://sigcomm24posterdemo.hotcrp.com/paper/47?cap=hcav47KhCcppMuxCoAApCEhcdjiFGC" TargetMode="External"/><Relationship Id="rId6" Type="http://schemas.openxmlformats.org/officeDocument/2006/relationships/hyperlink" Target="https://www.usenix.org/system/files/conference/nsdi18/nsdi18-geng.pdf" TargetMode="External"/><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searchworks.stanford.edu/view/14423035"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ph idx="4294967295" type="title"/>
          </p:nvPr>
        </p:nvSpPr>
        <p:spPr>
          <a:xfrm>
            <a:off x="-609600" y="1141425"/>
            <a:ext cx="9324900" cy="575100"/>
          </a:xfrm>
          <a:prstGeom prst="rect">
            <a:avLst/>
          </a:prstGeom>
          <a:noFill/>
          <a:ln>
            <a:noFill/>
          </a:ln>
        </p:spPr>
        <p:txBody>
          <a:bodyPr anchorCtr="0" anchor="t" bIns="45000" lIns="90000" spcFirstLastPara="1" rIns="90000" wrap="square" tIns="45000">
            <a:noAutofit/>
          </a:bodyPr>
          <a:lstStyle/>
          <a:p>
            <a:pPr indent="0" lvl="0" marL="0" marR="0" rtl="0" algn="ctr">
              <a:lnSpc>
                <a:spcPct val="90000"/>
              </a:lnSpc>
              <a:spcBef>
                <a:spcPts val="0"/>
              </a:spcBef>
              <a:spcAft>
                <a:spcPts val="0"/>
              </a:spcAft>
              <a:buClr>
                <a:schemeClr val="dk1"/>
              </a:buClr>
              <a:buSzPts val="1400"/>
              <a:buFont typeface="Arial"/>
              <a:buNone/>
            </a:pPr>
            <a:r>
              <a:rPr lang="en-US" sz="2500">
                <a:solidFill>
                  <a:srgbClr val="000000"/>
                </a:solidFill>
              </a:rPr>
              <a:t>VM </a:t>
            </a:r>
            <a:r>
              <a:rPr lang="en-US" sz="2500">
                <a:solidFill>
                  <a:srgbClr val="000000"/>
                </a:solidFill>
              </a:rPr>
              <a:t>Selection for Financial Exchanges in the Cloud</a:t>
            </a:r>
            <a:endParaRPr sz="2500">
              <a:solidFill>
                <a:srgbClr val="000000"/>
              </a:solidFill>
            </a:endParaRPr>
          </a:p>
        </p:txBody>
      </p:sp>
      <p:sp>
        <p:nvSpPr>
          <p:cNvPr id="229" name="Google Shape;229;p42"/>
          <p:cNvSpPr txBox="1"/>
          <p:nvPr/>
        </p:nvSpPr>
        <p:spPr>
          <a:xfrm>
            <a:off x="361200" y="2749500"/>
            <a:ext cx="6800400" cy="100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1"/>
                </a:solidFill>
              </a:rPr>
              <a:t>Student: Daniel Duclos-Cavalcanti</a:t>
            </a:r>
            <a:endParaRPr sz="1800">
              <a:solidFill>
                <a:schemeClr val="dk1"/>
              </a:solidFill>
            </a:endParaRPr>
          </a:p>
          <a:p>
            <a:pPr indent="0" lvl="0" marL="0" rtl="0" algn="l">
              <a:spcBef>
                <a:spcPts val="0"/>
              </a:spcBef>
              <a:spcAft>
                <a:spcPts val="0"/>
              </a:spcAft>
              <a:buNone/>
            </a:pPr>
            <a:br>
              <a:rPr lang="en-US"/>
            </a:br>
            <a:r>
              <a:rPr lang="en-US"/>
              <a:t>Supervisors</a:t>
            </a:r>
            <a:r>
              <a:rPr lang="en-US">
                <a:solidFill>
                  <a:srgbClr val="000000"/>
                </a:solidFill>
              </a:rPr>
              <a:t>: </a:t>
            </a:r>
            <a:r>
              <a:rPr lang="en-US">
                <a:solidFill>
                  <a:schemeClr val="dk1"/>
                </a:solidFill>
              </a:rPr>
              <a:t>Muhammad Haseeb (NYU), </a:t>
            </a:r>
            <a:r>
              <a:rPr lang="en-US">
                <a:solidFill>
                  <a:schemeClr val="dk1"/>
                </a:solidFill>
              </a:rPr>
              <a:t>Navidreza Asadi (TUM)</a:t>
            </a:r>
            <a:endParaRPr sz="1500">
              <a:solidFill>
                <a:schemeClr val="dk1"/>
              </a:solidFill>
            </a:endParaRPr>
          </a:p>
        </p:txBody>
      </p:sp>
      <p:sp>
        <p:nvSpPr>
          <p:cNvPr id="230" name="Google Shape;230;p42"/>
          <p:cNvSpPr txBox="1"/>
          <p:nvPr/>
        </p:nvSpPr>
        <p:spPr>
          <a:xfrm>
            <a:off x="387900" y="1457275"/>
            <a:ext cx="5715000" cy="5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Master Thesis Final </a:t>
            </a:r>
            <a:r>
              <a:rPr lang="en-US">
                <a:solidFill>
                  <a:schemeClr val="dk1"/>
                </a:solidFill>
              </a:rPr>
              <a:t>Presentation</a:t>
            </a:r>
            <a:endParaRPr>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53" name="Google Shape;353;p5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Objectives</a:t>
            </a:r>
            <a:endParaRPr sz="2500">
              <a:solidFill>
                <a:schemeClr val="dk1"/>
              </a:solidFill>
            </a:endParaRPr>
          </a:p>
        </p:txBody>
      </p:sp>
      <p:sp>
        <p:nvSpPr>
          <p:cNvPr id="354" name="Google Shape;354;p51"/>
          <p:cNvSpPr txBox="1"/>
          <p:nvPr/>
        </p:nvSpPr>
        <p:spPr>
          <a:xfrm>
            <a:off x="311700" y="1685875"/>
            <a:ext cx="7967100" cy="1666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Minimize “Straggler” Effect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Lightweight </a:t>
            </a:r>
            <a:r>
              <a:rPr lang="en-US" sz="1800">
                <a:solidFill>
                  <a:schemeClr val="dk1"/>
                </a:solidFill>
              </a:rPr>
              <a:t>and Scalable</a:t>
            </a:r>
            <a:endParaRPr b="1" sz="1600">
              <a:solidFill>
                <a:schemeClr val="dk1"/>
              </a:solidFill>
            </a:endParaRPr>
          </a:p>
        </p:txBody>
      </p:sp>
      <p:sp>
        <p:nvSpPr>
          <p:cNvPr id="355" name="Google Shape;355;p51"/>
          <p:cNvSpPr/>
          <p:nvPr/>
        </p:nvSpPr>
        <p:spPr>
          <a:xfrm>
            <a:off x="536225" y="966750"/>
            <a:ext cx="8103300" cy="619200"/>
          </a:xfrm>
          <a:prstGeom prst="roundRect">
            <a:avLst>
              <a:gd fmla="val 16667" name="adj"/>
            </a:avLst>
          </a:prstGeom>
          <a:gradFill>
            <a:gsLst>
              <a:gs pos="0">
                <a:srgbClr val="DFE9FB"/>
              </a:gs>
              <a:gs pos="100000">
                <a:srgbClr val="6E9BE7"/>
              </a:gs>
            </a:gsLst>
            <a:lin ang="5400012" scaled="0"/>
          </a:gradFill>
          <a:ln cap="flat" cmpd="sng" w="9525">
            <a:solidFill>
              <a:schemeClr val="dk1"/>
            </a:solidFill>
            <a:prstDash val="solid"/>
            <a:round/>
            <a:headEnd len="sm" w="sm" type="none"/>
            <a:tailEnd len="sm" w="sm" type="none"/>
          </a:ln>
        </p:spPr>
        <p:txBody>
          <a:bodyPr anchorCtr="0" anchor="ctr" bIns="0" lIns="0" spcFirstLastPara="1" rIns="0" wrap="square" tIns="144000">
            <a:noAutofit/>
          </a:bodyPr>
          <a:lstStyle/>
          <a:p>
            <a:pPr indent="0" lvl="0" marL="0" rtl="0" algn="ctr">
              <a:lnSpc>
                <a:spcPct val="115000"/>
              </a:lnSpc>
              <a:spcBef>
                <a:spcPts val="0"/>
              </a:spcBef>
              <a:spcAft>
                <a:spcPts val="1200"/>
              </a:spcAft>
              <a:buNone/>
            </a:pPr>
            <a:r>
              <a:rPr b="1" lang="en-US" sz="1800"/>
              <a:t>Develop </a:t>
            </a:r>
            <a:r>
              <a:rPr b="1" lang="en-US" sz="1800"/>
              <a:t>light</a:t>
            </a:r>
            <a:r>
              <a:rPr b="1" lang="en-US" sz="1800"/>
              <a:t>weight VM selection </a:t>
            </a:r>
            <a:r>
              <a:rPr b="1" lang="en-US" sz="1800"/>
              <a:t>heuristic</a:t>
            </a:r>
            <a:endParaRPr b="1" sz="1800"/>
          </a:p>
        </p:txBody>
      </p:sp>
      <p:sp>
        <p:nvSpPr>
          <p:cNvPr id="356" name="Google Shape;356;p5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63" name="Google Shape;363;p52"/>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a:t>
            </a:r>
            <a:r>
              <a:rPr lang="en-US" sz="2500">
                <a:solidFill>
                  <a:schemeClr val="dk1"/>
                </a:solidFill>
              </a:rPr>
              <a:t>Testbench and Design</a:t>
            </a:r>
            <a:endParaRPr sz="2500">
              <a:solidFill>
                <a:schemeClr val="dk1"/>
              </a:solidFill>
            </a:endParaRPr>
          </a:p>
        </p:txBody>
      </p:sp>
      <p:sp>
        <p:nvSpPr>
          <p:cNvPr id="364" name="Google Shape;364;p5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52"/>
          <p:cNvSpPr txBox="1"/>
          <p:nvPr/>
        </p:nvSpPr>
        <p:spPr>
          <a:xfrm>
            <a:off x="311700" y="906425"/>
            <a:ext cx="8091300" cy="2001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pic>
        <p:nvPicPr>
          <p:cNvPr id="366" name="Google Shape;366;p52"/>
          <p:cNvPicPr preferRelativeResize="0"/>
          <p:nvPr/>
        </p:nvPicPr>
        <p:blipFill>
          <a:blip r:embed="rId3">
            <a:alphaModFix/>
          </a:blip>
          <a:stretch>
            <a:fillRect/>
          </a:stretch>
        </p:blipFill>
        <p:spPr>
          <a:xfrm>
            <a:off x="4114800" y="1642250"/>
            <a:ext cx="4040476" cy="1189025"/>
          </a:xfrm>
          <a:prstGeom prst="rect">
            <a:avLst/>
          </a:prstGeom>
          <a:noFill/>
          <a:ln>
            <a:noFill/>
          </a:ln>
        </p:spPr>
      </p:pic>
      <p:sp>
        <p:nvSpPr>
          <p:cNvPr id="367" name="Google Shape;367;p52"/>
          <p:cNvSpPr txBox="1"/>
          <p:nvPr/>
        </p:nvSpPr>
        <p:spPr>
          <a:xfrm>
            <a:off x="4008125" y="30247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Pool Size: P</a:t>
            </a:r>
            <a:endParaRPr b="1" sz="1000">
              <a:solidFill>
                <a:schemeClr val="dk1"/>
              </a:solidFill>
            </a:endParaRPr>
          </a:p>
        </p:txBody>
      </p:sp>
      <p:sp>
        <p:nvSpPr>
          <p:cNvPr id="368" name="Google Shape;368;p52"/>
          <p:cNvSpPr txBox="1"/>
          <p:nvPr/>
        </p:nvSpPr>
        <p:spPr>
          <a:xfrm>
            <a:off x="6294125" y="30247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Tree</a:t>
            </a:r>
            <a:r>
              <a:rPr b="1" lang="en-US" sz="1000">
                <a:solidFill>
                  <a:schemeClr val="dk1"/>
                </a:solidFill>
              </a:rPr>
              <a:t> Size: N &lt; P</a:t>
            </a:r>
            <a:endParaRPr b="1" sz="1000">
              <a:solidFill>
                <a:schemeClr val="dk1"/>
              </a:solidFill>
            </a:endParaRPr>
          </a:p>
        </p:txBody>
      </p:sp>
      <p:sp>
        <p:nvSpPr>
          <p:cNvPr id="369" name="Google Shape;369;p52"/>
          <p:cNvSpPr txBox="1"/>
          <p:nvPr/>
        </p:nvSpPr>
        <p:spPr>
          <a:xfrm>
            <a:off x="311700" y="1211225"/>
            <a:ext cx="8091300" cy="2001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p:txBody>
      </p:sp>
      <p:sp>
        <p:nvSpPr>
          <p:cNvPr id="370" name="Google Shape;370;p52"/>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77" name="Google Shape;377;p5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53"/>
          <p:cNvSpPr txBox="1"/>
          <p:nvPr/>
        </p:nvSpPr>
        <p:spPr>
          <a:xfrm>
            <a:off x="311700" y="1211225"/>
            <a:ext cx="8091300" cy="996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p:txBody>
      </p:sp>
      <p:sp>
        <p:nvSpPr>
          <p:cNvPr id="379" name="Google Shape;379;p53"/>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pic>
        <p:nvPicPr>
          <p:cNvPr id="380" name="Google Shape;380;p53"/>
          <p:cNvPicPr preferRelativeResize="0"/>
          <p:nvPr/>
        </p:nvPicPr>
        <p:blipFill>
          <a:blip r:embed="rId3">
            <a:alphaModFix/>
          </a:blip>
          <a:stretch>
            <a:fillRect/>
          </a:stretch>
        </p:blipFill>
        <p:spPr>
          <a:xfrm>
            <a:off x="5147599" y="1262588"/>
            <a:ext cx="3456124" cy="2949275"/>
          </a:xfrm>
          <a:prstGeom prst="rect">
            <a:avLst/>
          </a:prstGeom>
          <a:noFill/>
          <a:ln>
            <a:noFill/>
          </a:ln>
        </p:spPr>
      </p:pic>
      <p:sp>
        <p:nvSpPr>
          <p:cNvPr id="381" name="Google Shape;381;p53"/>
          <p:cNvSpPr txBox="1"/>
          <p:nvPr/>
        </p:nvSpPr>
        <p:spPr>
          <a:xfrm>
            <a:off x="1129300" y="1879275"/>
            <a:ext cx="5634600" cy="385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Workers =&gt; Pool</a:t>
            </a:r>
            <a:endParaRPr b="1" sz="1600">
              <a:solidFill>
                <a:srgbClr val="FF0000"/>
              </a:solidFill>
            </a:endParaRPr>
          </a:p>
          <a:p>
            <a:pPr indent="-330200" lvl="0" marL="457200" rtl="0" algn="l">
              <a:spcBef>
                <a:spcPts val="0"/>
              </a:spcBef>
              <a:spcAft>
                <a:spcPts val="0"/>
              </a:spcAft>
              <a:buClr>
                <a:srgbClr val="FF0000"/>
              </a:buClr>
              <a:buSzPts val="1600"/>
              <a:buChar char="-"/>
            </a:pPr>
            <a:r>
              <a:rPr b="1" lang="en-US" sz="1600">
                <a:solidFill>
                  <a:srgbClr val="FF0000"/>
                </a:solidFill>
              </a:rPr>
              <a:t>Manager =&gt; Supervisor</a:t>
            </a:r>
            <a:endParaRPr b="1" sz="1600">
              <a:solidFill>
                <a:srgbClr val="FF0000"/>
              </a:solidFill>
            </a:endParaRPr>
          </a:p>
        </p:txBody>
      </p:sp>
      <p:sp>
        <p:nvSpPr>
          <p:cNvPr id="382" name="Google Shape;382;p5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
        <p:nvSpPr>
          <p:cNvPr id="383" name="Google Shape;383;p53"/>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
        <p:nvSpPr>
          <p:cNvPr id="384" name="Google Shape;384;p53"/>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91" name="Google Shape;391;p5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54"/>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sp>
        <p:nvSpPr>
          <p:cNvPr id="393" name="Google Shape;393;p54"/>
          <p:cNvSpPr txBox="1"/>
          <p:nvPr/>
        </p:nvSpPr>
        <p:spPr>
          <a:xfrm>
            <a:off x="311700" y="1211225"/>
            <a:ext cx="8436600" cy="279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Apply Techniques:</a:t>
            </a:r>
            <a:endParaRPr sz="1800">
              <a:solidFill>
                <a:schemeClr val="dk1"/>
              </a:solidFill>
            </a:endParaRPr>
          </a:p>
        </p:txBody>
      </p:sp>
      <p:pic>
        <p:nvPicPr>
          <p:cNvPr id="394" name="Google Shape;394;p54"/>
          <p:cNvPicPr preferRelativeResize="0"/>
          <p:nvPr/>
        </p:nvPicPr>
        <p:blipFill rotWithShape="1">
          <a:blip r:embed="rId3">
            <a:alphaModFix/>
          </a:blip>
          <a:srcRect b="0" l="0" r="0" t="0"/>
          <a:stretch/>
        </p:blipFill>
        <p:spPr>
          <a:xfrm>
            <a:off x="5147599" y="1262588"/>
            <a:ext cx="3456124" cy="2949275"/>
          </a:xfrm>
          <a:prstGeom prst="rect">
            <a:avLst/>
          </a:prstGeom>
          <a:noFill/>
          <a:ln>
            <a:noFill/>
          </a:ln>
        </p:spPr>
      </p:pic>
      <p:sp>
        <p:nvSpPr>
          <p:cNvPr id="395" name="Google Shape;395;p54"/>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
        <p:nvSpPr>
          <p:cNvPr id="396" name="Google Shape;396;p5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
        <p:nvSpPr>
          <p:cNvPr id="397" name="Google Shape;397;p54"/>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04" name="Google Shape;404;p5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55"/>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sp>
        <p:nvSpPr>
          <p:cNvPr id="406" name="Google Shape;406;p55"/>
          <p:cNvSpPr txBox="1"/>
          <p:nvPr/>
        </p:nvSpPr>
        <p:spPr>
          <a:xfrm>
            <a:off x="311700" y="1211225"/>
            <a:ext cx="8436600" cy="279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Apply Techniques: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Proposed Method </a:t>
            </a:r>
            <a:endParaRPr sz="1800">
              <a:solidFill>
                <a:schemeClr val="dk1"/>
              </a:solidFill>
            </a:endParaRPr>
          </a:p>
        </p:txBody>
      </p:sp>
      <p:pic>
        <p:nvPicPr>
          <p:cNvPr id="407" name="Google Shape;407;p55"/>
          <p:cNvPicPr preferRelativeResize="0"/>
          <p:nvPr/>
        </p:nvPicPr>
        <p:blipFill rotWithShape="1">
          <a:blip r:embed="rId3">
            <a:alphaModFix/>
          </a:blip>
          <a:srcRect b="0" l="0" r="0" t="0"/>
          <a:stretch/>
        </p:blipFill>
        <p:spPr>
          <a:xfrm>
            <a:off x="5147599" y="1262588"/>
            <a:ext cx="3456124" cy="2949275"/>
          </a:xfrm>
          <a:prstGeom prst="rect">
            <a:avLst/>
          </a:prstGeom>
          <a:noFill/>
          <a:ln>
            <a:noFill/>
          </a:ln>
        </p:spPr>
      </p:pic>
      <p:sp>
        <p:nvSpPr>
          <p:cNvPr id="408" name="Google Shape;408;p55"/>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
        <p:nvSpPr>
          <p:cNvPr id="409" name="Google Shape;409;p55"/>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
        <p:nvSpPr>
          <p:cNvPr id="410" name="Google Shape;410;p55"/>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17" name="Google Shape;417;p5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56"/>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sp>
        <p:nvSpPr>
          <p:cNvPr id="419" name="Google Shape;419;p56"/>
          <p:cNvSpPr txBox="1"/>
          <p:nvPr/>
        </p:nvSpPr>
        <p:spPr>
          <a:xfrm>
            <a:off x="311700" y="1211225"/>
            <a:ext cx="8436600" cy="279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Apply Techniques: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Proposed Method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LemonDrop </a:t>
            </a:r>
            <a:endParaRPr sz="1800">
              <a:solidFill>
                <a:schemeClr val="dk1"/>
              </a:solidFill>
            </a:endParaRPr>
          </a:p>
        </p:txBody>
      </p:sp>
      <p:pic>
        <p:nvPicPr>
          <p:cNvPr id="420" name="Google Shape;420;p56"/>
          <p:cNvPicPr preferRelativeResize="0"/>
          <p:nvPr/>
        </p:nvPicPr>
        <p:blipFill rotWithShape="1">
          <a:blip r:embed="rId3">
            <a:alphaModFix/>
          </a:blip>
          <a:srcRect b="0" l="0" r="0" t="0"/>
          <a:stretch/>
        </p:blipFill>
        <p:spPr>
          <a:xfrm>
            <a:off x="5147599" y="1262588"/>
            <a:ext cx="3456124" cy="2949275"/>
          </a:xfrm>
          <a:prstGeom prst="rect">
            <a:avLst/>
          </a:prstGeom>
          <a:noFill/>
          <a:ln>
            <a:noFill/>
          </a:ln>
        </p:spPr>
      </p:pic>
      <p:sp>
        <p:nvSpPr>
          <p:cNvPr id="421" name="Google Shape;421;p56"/>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
        <p:nvSpPr>
          <p:cNvPr id="422" name="Google Shape;422;p56"/>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
        <p:nvSpPr>
          <p:cNvPr id="423" name="Google Shape;423;p56"/>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30" name="Google Shape;430;p5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57"/>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sp>
        <p:nvSpPr>
          <p:cNvPr id="432" name="Google Shape;432;p57"/>
          <p:cNvSpPr txBox="1"/>
          <p:nvPr/>
        </p:nvSpPr>
        <p:spPr>
          <a:xfrm>
            <a:off x="311700" y="1211225"/>
            <a:ext cx="8436600" cy="279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Apply Techniques: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Proposed Method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LemonDrop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Vanilla</a:t>
            </a:r>
            <a:endParaRPr sz="1800">
              <a:solidFill>
                <a:schemeClr val="dk1"/>
              </a:solidFill>
            </a:endParaRPr>
          </a:p>
        </p:txBody>
      </p:sp>
      <p:pic>
        <p:nvPicPr>
          <p:cNvPr id="433" name="Google Shape;433;p57"/>
          <p:cNvPicPr preferRelativeResize="0"/>
          <p:nvPr/>
        </p:nvPicPr>
        <p:blipFill rotWithShape="1">
          <a:blip r:embed="rId3">
            <a:alphaModFix/>
          </a:blip>
          <a:srcRect b="0" l="0" r="0" t="0"/>
          <a:stretch/>
        </p:blipFill>
        <p:spPr>
          <a:xfrm>
            <a:off x="5147599" y="1262588"/>
            <a:ext cx="3456124" cy="2949275"/>
          </a:xfrm>
          <a:prstGeom prst="rect">
            <a:avLst/>
          </a:prstGeom>
          <a:noFill/>
          <a:ln>
            <a:noFill/>
          </a:ln>
        </p:spPr>
      </p:pic>
      <p:sp>
        <p:nvSpPr>
          <p:cNvPr id="434" name="Google Shape;434;p57"/>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
        <p:nvSpPr>
          <p:cNvPr id="435" name="Google Shape;435;p57"/>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
        <p:nvSpPr>
          <p:cNvPr id="436" name="Google Shape;436;p57"/>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43" name="Google Shape;443;p5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58"/>
          <p:cNvSpPr txBox="1"/>
          <p:nvPr/>
        </p:nvSpPr>
        <p:spPr>
          <a:xfrm>
            <a:off x="311700" y="906425"/>
            <a:ext cx="8091300" cy="484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Goal</a:t>
            </a:r>
            <a:r>
              <a:rPr lang="en-US" sz="1800">
                <a:solidFill>
                  <a:schemeClr val="dk1"/>
                </a:solidFill>
              </a:rPr>
              <a:t>: VM Selection Method to minimize </a:t>
            </a:r>
            <a:r>
              <a:rPr i="1" lang="en-US" sz="1800">
                <a:solidFill>
                  <a:schemeClr val="dk1"/>
                </a:solidFill>
              </a:rPr>
              <a:t>“stragglers” </a:t>
            </a:r>
            <a:endParaRPr sz="1800">
              <a:solidFill>
                <a:schemeClr val="dk1"/>
              </a:solidFill>
            </a:endParaRPr>
          </a:p>
        </p:txBody>
      </p:sp>
      <p:sp>
        <p:nvSpPr>
          <p:cNvPr id="445" name="Google Shape;445;p58"/>
          <p:cNvSpPr txBox="1"/>
          <p:nvPr/>
        </p:nvSpPr>
        <p:spPr>
          <a:xfrm>
            <a:off x="311700" y="1211225"/>
            <a:ext cx="8436600" cy="2790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Testbench</a:t>
            </a:r>
            <a:r>
              <a:rPr lang="en-US" sz="1800">
                <a:solidFill>
                  <a:schemeClr val="dk1"/>
                </a:solidFill>
              </a:rPr>
              <a:t>: </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Launch a cluster of </a:t>
            </a:r>
            <a:r>
              <a:rPr b="1" lang="en-US" sz="1800">
                <a:solidFill>
                  <a:schemeClr val="dk1"/>
                </a:solidFill>
              </a:rPr>
              <a:t>P</a:t>
            </a:r>
            <a:r>
              <a:rPr lang="en-US" sz="1800">
                <a:solidFill>
                  <a:schemeClr val="dk1"/>
                </a:solidFill>
              </a:rPr>
              <a:t> VMs</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Apply Techniques: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Proposed Method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LemonDrop </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US" sz="1800">
                <a:solidFill>
                  <a:schemeClr val="dk1"/>
                </a:solidFill>
              </a:rPr>
              <a:t>Vanilla</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rabicPeriod"/>
            </a:pPr>
            <a:r>
              <a:rPr lang="en-US" sz="1800">
                <a:solidFill>
                  <a:schemeClr val="dk1"/>
                </a:solidFill>
              </a:rPr>
              <a:t>Evaluate trees</a:t>
            </a:r>
            <a:endParaRPr sz="1800">
              <a:solidFill>
                <a:schemeClr val="dk1"/>
              </a:solidFill>
            </a:endParaRPr>
          </a:p>
        </p:txBody>
      </p:sp>
      <p:pic>
        <p:nvPicPr>
          <p:cNvPr id="446" name="Google Shape;446;p58"/>
          <p:cNvPicPr preferRelativeResize="0"/>
          <p:nvPr/>
        </p:nvPicPr>
        <p:blipFill rotWithShape="1">
          <a:blip r:embed="rId3">
            <a:alphaModFix/>
          </a:blip>
          <a:srcRect b="0" l="0" r="0" t="0"/>
          <a:stretch/>
        </p:blipFill>
        <p:spPr>
          <a:xfrm>
            <a:off x="5147599" y="1262588"/>
            <a:ext cx="3456124" cy="2949275"/>
          </a:xfrm>
          <a:prstGeom prst="rect">
            <a:avLst/>
          </a:prstGeom>
          <a:noFill/>
          <a:ln>
            <a:noFill/>
          </a:ln>
        </p:spPr>
      </p:pic>
      <p:sp>
        <p:nvSpPr>
          <p:cNvPr id="447" name="Google Shape;447;p58"/>
          <p:cNvSpPr txBox="1"/>
          <p:nvPr/>
        </p:nvSpPr>
        <p:spPr>
          <a:xfrm>
            <a:off x="5748163" y="4070925"/>
            <a:ext cx="23958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chemeClr val="dk1"/>
                </a:solidFill>
              </a:rPr>
              <a:t>Manager x Workers</a:t>
            </a:r>
            <a:endParaRPr b="1" sz="1000">
              <a:solidFill>
                <a:schemeClr val="dk1"/>
              </a:solidFill>
            </a:endParaRPr>
          </a:p>
        </p:txBody>
      </p:sp>
      <p:sp>
        <p:nvSpPr>
          <p:cNvPr id="448" name="Google Shape;448;p5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a:t>
            </a:r>
            <a:r>
              <a:rPr baseline="30000" lang="en-US" sz="2500">
                <a:solidFill>
                  <a:schemeClr val="dk1"/>
                </a:solidFill>
              </a:rPr>
              <a:t>1</a:t>
            </a:r>
            <a:r>
              <a:rPr lang="en-US" sz="2500">
                <a:solidFill>
                  <a:schemeClr val="dk1"/>
                </a:solidFill>
              </a:rPr>
              <a:t>: Testbench and Design</a:t>
            </a:r>
            <a:endParaRPr sz="2500">
              <a:solidFill>
                <a:schemeClr val="dk1"/>
              </a:solidFill>
            </a:endParaRPr>
          </a:p>
        </p:txBody>
      </p:sp>
      <p:sp>
        <p:nvSpPr>
          <p:cNvPr id="449" name="Google Shape;449;p58"/>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TreeBuilder: </a:t>
            </a:r>
            <a:r>
              <a:rPr lang="en-US" sz="1100" u="sng">
                <a:solidFill>
                  <a:schemeClr val="hlink"/>
                </a:solidFill>
                <a:hlinkClick r:id="rId4"/>
              </a:rPr>
              <a:t>https://github.com/duclos-cavalcanti/TreeBuilder</a:t>
            </a:r>
            <a:endParaRPr sz="1100">
              <a:solidFill>
                <a:schemeClr val="dk1"/>
              </a:solidFill>
            </a:endParaRPr>
          </a:p>
        </p:txBody>
      </p:sp>
      <p:sp>
        <p:nvSpPr>
          <p:cNvPr id="450" name="Google Shape;450;p58"/>
          <p:cNvSpPr txBox="1"/>
          <p:nvPr/>
        </p:nvSpPr>
        <p:spPr>
          <a:xfrm>
            <a:off x="770350" y="3616025"/>
            <a:ext cx="56346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0000"/>
                </a:solidFill>
              </a:rPr>
              <a:t>Q1: How are nodes examined</a:t>
            </a:r>
            <a:r>
              <a:rPr b="1" lang="en-US" sz="1600">
                <a:solidFill>
                  <a:srgbClr val="FF0000"/>
                </a:solidFill>
              </a:rPr>
              <a:t> and selected</a:t>
            </a:r>
            <a:r>
              <a:rPr b="1" lang="en-US" sz="1600">
                <a:solidFill>
                  <a:srgbClr val="FF0000"/>
                </a:solidFill>
              </a:rPr>
              <a:t>?</a:t>
            </a:r>
            <a:endParaRPr b="1" sz="1600">
              <a:solidFill>
                <a:srgbClr val="FF0000"/>
              </a:solidFill>
            </a:endParaRPr>
          </a:p>
        </p:txBody>
      </p:sp>
      <p:sp>
        <p:nvSpPr>
          <p:cNvPr id="451" name="Google Shape;451;p58"/>
          <p:cNvSpPr txBox="1"/>
          <p:nvPr/>
        </p:nvSpPr>
        <p:spPr>
          <a:xfrm>
            <a:off x="770350" y="3920825"/>
            <a:ext cx="56346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0000"/>
                </a:solidFill>
              </a:rPr>
              <a:t>Q2: How are trees evaluated?</a:t>
            </a:r>
            <a:endParaRPr b="1" sz="1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5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58" name="Google Shape;458;p5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 Testbench and Design</a:t>
            </a:r>
            <a:endParaRPr sz="2500">
              <a:solidFill>
                <a:schemeClr val="dk1"/>
              </a:solidFill>
            </a:endParaRPr>
          </a:p>
        </p:txBody>
      </p:sp>
      <p:sp>
        <p:nvSpPr>
          <p:cNvPr id="459" name="Google Shape;459;p5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59"/>
          <p:cNvSpPr txBox="1"/>
          <p:nvPr/>
        </p:nvSpPr>
        <p:spPr>
          <a:xfrm>
            <a:off x="311700" y="906425"/>
            <a:ext cx="8091300" cy="15003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AutoNum type="arabicPeriod"/>
            </a:pPr>
            <a:r>
              <a:rPr lang="en-US" sz="1800">
                <a:solidFill>
                  <a:schemeClr val="dk1"/>
                </a:solidFill>
              </a:rPr>
              <a:t>Launches cluster of </a:t>
            </a:r>
            <a:r>
              <a:rPr b="1" lang="en-US" sz="1800">
                <a:solidFill>
                  <a:schemeClr val="dk1"/>
                </a:solidFill>
              </a:rPr>
              <a:t>N</a:t>
            </a:r>
            <a:r>
              <a:rPr lang="en-US" sz="1800">
                <a:solidFill>
                  <a:schemeClr val="dk1"/>
                </a:solidFill>
              </a:rPr>
              <a:t> VMs ( Manager x Workers )</a:t>
            </a:r>
            <a:endParaRPr sz="1800"/>
          </a:p>
          <a:p>
            <a:pPr indent="-342900" lvl="0" marL="457200" rtl="0" algn="l">
              <a:lnSpc>
                <a:spcPct val="115000"/>
              </a:lnSpc>
              <a:spcBef>
                <a:spcPts val="0"/>
              </a:spcBef>
              <a:spcAft>
                <a:spcPts val="0"/>
              </a:spcAft>
              <a:buSzPts val="1800"/>
              <a:buAutoNum type="arabicPeriod"/>
            </a:pPr>
            <a:r>
              <a:rPr lang="en-US" sz="1800"/>
              <a:t>Apply: [ Proposed Method, LemonDrop and Vanilla ]</a:t>
            </a:r>
            <a:endParaRPr sz="1800"/>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Evaluate Trees</a:t>
            </a:r>
            <a:endParaRPr sz="1800"/>
          </a:p>
          <a:p>
            <a:pPr indent="0" lvl="0" marL="457200" rtl="0" algn="l">
              <a:lnSpc>
                <a:spcPct val="115000"/>
              </a:lnSpc>
              <a:spcBef>
                <a:spcPts val="1200"/>
              </a:spcBef>
              <a:spcAft>
                <a:spcPts val="1200"/>
              </a:spcAft>
              <a:buNone/>
            </a:pPr>
            <a:r>
              <a:t/>
            </a:r>
            <a:endParaRPr sz="1800"/>
          </a:p>
        </p:txBody>
      </p:sp>
      <p:pic>
        <p:nvPicPr>
          <p:cNvPr id="461" name="Google Shape;461;p59"/>
          <p:cNvPicPr preferRelativeResize="0"/>
          <p:nvPr/>
        </p:nvPicPr>
        <p:blipFill rotWithShape="1">
          <a:blip r:embed="rId3">
            <a:alphaModFix/>
          </a:blip>
          <a:srcRect b="0" l="0" r="0" t="0"/>
          <a:stretch/>
        </p:blipFill>
        <p:spPr>
          <a:xfrm>
            <a:off x="1536250" y="2094975"/>
            <a:ext cx="6103249" cy="256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p6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68" name="Google Shape;468;p6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9" name="Google Shape;469;p60"/>
          <p:cNvPicPr preferRelativeResize="0"/>
          <p:nvPr/>
        </p:nvPicPr>
        <p:blipFill rotWithShape="1">
          <a:blip r:embed="rId3">
            <a:alphaModFix/>
          </a:blip>
          <a:srcRect b="0" l="0" r="0" t="0"/>
          <a:stretch/>
        </p:blipFill>
        <p:spPr>
          <a:xfrm>
            <a:off x="1536250" y="2094975"/>
            <a:ext cx="6103249" cy="2560725"/>
          </a:xfrm>
          <a:prstGeom prst="rect">
            <a:avLst/>
          </a:prstGeom>
          <a:noFill/>
          <a:ln>
            <a:noFill/>
          </a:ln>
        </p:spPr>
      </p:pic>
      <p:sp>
        <p:nvSpPr>
          <p:cNvPr id="470" name="Google Shape;470;p6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TreeBuilder: </a:t>
            </a:r>
            <a:r>
              <a:rPr lang="en-US" sz="2500">
                <a:solidFill>
                  <a:schemeClr val="dk1"/>
                </a:solidFill>
              </a:rPr>
              <a:t>Testbench and Design</a:t>
            </a:r>
            <a:endParaRPr sz="2500">
              <a:solidFill>
                <a:schemeClr val="dk1"/>
              </a:solidFill>
            </a:endParaRPr>
          </a:p>
        </p:txBody>
      </p:sp>
      <p:sp>
        <p:nvSpPr>
          <p:cNvPr id="471" name="Google Shape;471;p60"/>
          <p:cNvSpPr txBox="1"/>
          <p:nvPr/>
        </p:nvSpPr>
        <p:spPr>
          <a:xfrm>
            <a:off x="311700" y="906425"/>
            <a:ext cx="8091300" cy="15003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AutoNum type="arabicPeriod"/>
            </a:pPr>
            <a:r>
              <a:rPr lang="en-US" sz="1800">
                <a:solidFill>
                  <a:schemeClr val="dk1"/>
                </a:solidFill>
              </a:rPr>
              <a:t>Launches</a:t>
            </a:r>
            <a:r>
              <a:rPr lang="en-US" sz="1800">
                <a:solidFill>
                  <a:schemeClr val="dk1"/>
                </a:solidFill>
              </a:rPr>
              <a:t> cluster </a:t>
            </a:r>
            <a:r>
              <a:rPr lang="en-US" sz="1800">
                <a:solidFill>
                  <a:schemeClr val="dk1"/>
                </a:solidFill>
              </a:rPr>
              <a:t>of </a:t>
            </a:r>
            <a:r>
              <a:rPr b="1" lang="en-US" sz="1800">
                <a:solidFill>
                  <a:schemeClr val="dk1"/>
                </a:solidFill>
              </a:rPr>
              <a:t>N</a:t>
            </a:r>
            <a:r>
              <a:rPr lang="en-US" sz="1800">
                <a:solidFill>
                  <a:schemeClr val="dk1"/>
                </a:solidFill>
              </a:rPr>
              <a:t> VMs ( Manager x Workers )</a:t>
            </a:r>
            <a:endParaRPr sz="1800"/>
          </a:p>
          <a:p>
            <a:pPr indent="-342900" lvl="0" marL="457200" rtl="0" algn="l">
              <a:lnSpc>
                <a:spcPct val="115000"/>
              </a:lnSpc>
              <a:spcBef>
                <a:spcPts val="0"/>
              </a:spcBef>
              <a:spcAft>
                <a:spcPts val="0"/>
              </a:spcAft>
              <a:buSzPts val="1800"/>
              <a:buAutoNum type="arabicPeriod"/>
            </a:pPr>
            <a:r>
              <a:rPr lang="en-US" sz="1800"/>
              <a:t>Apply: [ </a:t>
            </a:r>
            <a:r>
              <a:rPr b="1" lang="en-US" sz="1800"/>
              <a:t>Proposed Method</a:t>
            </a:r>
            <a:r>
              <a:rPr lang="en-US" sz="1800"/>
              <a:t>, LemonDrop and Vanilla ]</a:t>
            </a:r>
            <a:endParaRPr sz="1800"/>
          </a:p>
          <a:p>
            <a:pPr indent="-342900" lvl="0" marL="457200" rtl="0" algn="l">
              <a:lnSpc>
                <a:spcPct val="115000"/>
              </a:lnSpc>
              <a:spcBef>
                <a:spcPts val="0"/>
              </a:spcBef>
              <a:spcAft>
                <a:spcPts val="0"/>
              </a:spcAft>
              <a:buClr>
                <a:schemeClr val="dk1"/>
              </a:buClr>
              <a:buSzPts val="1800"/>
              <a:buAutoNum type="arabicPeriod"/>
            </a:pPr>
            <a:r>
              <a:rPr lang="en-US" sz="1800">
                <a:solidFill>
                  <a:schemeClr val="dk1"/>
                </a:solidFill>
              </a:rPr>
              <a:t>Evaluate Trees</a:t>
            </a:r>
            <a:endParaRPr sz="1800">
              <a:solidFill>
                <a:schemeClr val="dk1"/>
              </a:solidFill>
            </a:endParaRPr>
          </a:p>
          <a:p>
            <a:pPr indent="0" lvl="0" marL="457200" rtl="0" algn="l">
              <a:lnSpc>
                <a:spcPct val="115000"/>
              </a:lnSpc>
              <a:spcBef>
                <a:spcPts val="1200"/>
              </a:spcBef>
              <a:spcAft>
                <a:spcPts val="120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237" name="Google Shape;237;p4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Background: Financial Exchanges and the Cloud</a:t>
            </a:r>
            <a:endParaRPr sz="2500">
              <a:solidFill>
                <a:schemeClr val="dk1"/>
              </a:solidFill>
            </a:endParaRPr>
          </a:p>
        </p:txBody>
      </p:sp>
      <p:sp>
        <p:nvSpPr>
          <p:cNvPr id="238" name="Google Shape;238;p4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239" name="Google Shape;239;p43"/>
          <p:cNvSpPr txBox="1"/>
          <p:nvPr/>
        </p:nvSpPr>
        <p:spPr>
          <a:xfrm>
            <a:off x="311700" y="896125"/>
            <a:ext cx="5452500" cy="779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US" sz="1800"/>
              <a:t>What is a Financial Exchange?</a:t>
            </a:r>
            <a:endParaRPr sz="1800"/>
          </a:p>
        </p:txBody>
      </p:sp>
      <p:sp>
        <p:nvSpPr>
          <p:cNvPr id="240" name="Google Shape;240;p43"/>
          <p:cNvSpPr/>
          <p:nvPr/>
        </p:nvSpPr>
        <p:spPr>
          <a:xfrm>
            <a:off x="3006725" y="2139600"/>
            <a:ext cx="3162300" cy="1473900"/>
          </a:xfrm>
          <a:prstGeom prst="rect">
            <a:avLst/>
          </a:prstGeom>
          <a:solidFill>
            <a:srgbClr val="0065B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Stock/Currency/Futures Exchange</a:t>
            </a:r>
            <a:endParaRPr b="1" sz="1800">
              <a:solidFill>
                <a:schemeClr val="lt1"/>
              </a:solidFill>
            </a:endParaRPr>
          </a:p>
        </p:txBody>
      </p:sp>
      <p:cxnSp>
        <p:nvCxnSpPr>
          <p:cNvPr id="241" name="Google Shape;241;p43"/>
          <p:cNvCxnSpPr/>
          <p:nvPr/>
        </p:nvCxnSpPr>
        <p:spPr>
          <a:xfrm>
            <a:off x="2040275" y="24921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2" name="Google Shape;242;p43"/>
          <p:cNvCxnSpPr/>
          <p:nvPr/>
        </p:nvCxnSpPr>
        <p:spPr>
          <a:xfrm>
            <a:off x="2040275" y="27207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3" name="Google Shape;243;p43"/>
          <p:cNvCxnSpPr/>
          <p:nvPr/>
        </p:nvCxnSpPr>
        <p:spPr>
          <a:xfrm>
            <a:off x="2040275" y="29493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4" name="Google Shape;244;p43"/>
          <p:cNvCxnSpPr/>
          <p:nvPr/>
        </p:nvCxnSpPr>
        <p:spPr>
          <a:xfrm>
            <a:off x="2040275" y="31779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5" name="Google Shape;245;p43"/>
          <p:cNvCxnSpPr/>
          <p:nvPr/>
        </p:nvCxnSpPr>
        <p:spPr>
          <a:xfrm rot="10800000">
            <a:off x="6307475" y="24921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6" name="Google Shape;246;p43"/>
          <p:cNvCxnSpPr/>
          <p:nvPr/>
        </p:nvCxnSpPr>
        <p:spPr>
          <a:xfrm rot="10800000">
            <a:off x="6307475" y="27207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7" name="Google Shape;247;p43"/>
          <p:cNvCxnSpPr/>
          <p:nvPr/>
        </p:nvCxnSpPr>
        <p:spPr>
          <a:xfrm rot="10800000">
            <a:off x="6307475" y="2949325"/>
            <a:ext cx="761400" cy="0"/>
          </a:xfrm>
          <a:prstGeom prst="straightConnector1">
            <a:avLst/>
          </a:prstGeom>
          <a:noFill/>
          <a:ln cap="flat" cmpd="sng" w="38100">
            <a:solidFill>
              <a:schemeClr val="dk1"/>
            </a:solidFill>
            <a:prstDash val="solid"/>
            <a:round/>
            <a:headEnd len="med" w="med" type="none"/>
            <a:tailEnd len="med" w="med" type="stealth"/>
          </a:ln>
        </p:spPr>
      </p:cxnSp>
      <p:cxnSp>
        <p:nvCxnSpPr>
          <p:cNvPr id="248" name="Google Shape;248;p43"/>
          <p:cNvCxnSpPr/>
          <p:nvPr/>
        </p:nvCxnSpPr>
        <p:spPr>
          <a:xfrm rot="10800000">
            <a:off x="6307475" y="3177925"/>
            <a:ext cx="761400" cy="0"/>
          </a:xfrm>
          <a:prstGeom prst="straightConnector1">
            <a:avLst/>
          </a:prstGeom>
          <a:noFill/>
          <a:ln cap="flat" cmpd="sng" w="38100">
            <a:solidFill>
              <a:schemeClr val="dk1"/>
            </a:solidFill>
            <a:prstDash val="solid"/>
            <a:round/>
            <a:headEnd len="med" w="med" type="none"/>
            <a:tailEnd len="med" w="med" type="stealth"/>
          </a:ln>
        </p:spPr>
      </p:cxnSp>
      <p:sp>
        <p:nvSpPr>
          <p:cNvPr id="249" name="Google Shape;249;p43"/>
          <p:cNvSpPr txBox="1"/>
          <p:nvPr/>
        </p:nvSpPr>
        <p:spPr>
          <a:xfrm>
            <a:off x="961775" y="2583475"/>
            <a:ext cx="1078500" cy="50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US" sz="1800"/>
              <a:t>Buyers</a:t>
            </a:r>
            <a:endParaRPr b="1" sz="1800"/>
          </a:p>
        </p:txBody>
      </p:sp>
      <p:sp>
        <p:nvSpPr>
          <p:cNvPr id="250" name="Google Shape;250;p43"/>
          <p:cNvSpPr txBox="1"/>
          <p:nvPr/>
        </p:nvSpPr>
        <p:spPr>
          <a:xfrm>
            <a:off x="7207325" y="2583475"/>
            <a:ext cx="1078500" cy="50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b="1" lang="en-US" sz="1800"/>
              <a:t>Sellers</a:t>
            </a:r>
            <a:endParaRPr b="1" sz="1800"/>
          </a:p>
        </p:txBody>
      </p:sp>
      <p:sp>
        <p:nvSpPr>
          <p:cNvPr id="251" name="Google Shape;251;p43"/>
          <p:cNvSpPr/>
          <p:nvPr/>
        </p:nvSpPr>
        <p:spPr>
          <a:xfrm>
            <a:off x="3006725" y="3853600"/>
            <a:ext cx="3162300" cy="885900"/>
          </a:xfrm>
          <a:prstGeom prst="rect">
            <a:avLst/>
          </a:prstGeom>
          <a:solidFill>
            <a:srgbClr val="FBFBF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dk1"/>
                </a:solidFill>
              </a:rPr>
              <a:t>Exchange Infrastructure</a:t>
            </a:r>
            <a:endParaRPr b="1" sz="1800">
              <a:solidFill>
                <a:schemeClr val="dk1"/>
              </a:solidFill>
            </a:endParaRPr>
          </a:p>
        </p:txBody>
      </p:sp>
      <p:sp>
        <p:nvSpPr>
          <p:cNvPr id="252" name="Google Shape;252;p43"/>
          <p:cNvSpPr/>
          <p:nvPr/>
        </p:nvSpPr>
        <p:spPr>
          <a:xfrm>
            <a:off x="4353400" y="3438850"/>
            <a:ext cx="455700" cy="5727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43"/>
          <p:cNvSpPr txBox="1"/>
          <p:nvPr/>
        </p:nvSpPr>
        <p:spPr>
          <a:xfrm>
            <a:off x="6025700" y="3966525"/>
            <a:ext cx="2416500" cy="69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US" sz="1700"/>
              <a:t>Fairness!</a:t>
            </a:r>
            <a:endParaRPr b="1" sz="1700"/>
          </a:p>
        </p:txBody>
      </p:sp>
      <p:sp>
        <p:nvSpPr>
          <p:cNvPr id="254" name="Google Shape;254;p43"/>
          <p:cNvSpPr txBox="1"/>
          <p:nvPr/>
        </p:nvSpPr>
        <p:spPr>
          <a:xfrm>
            <a:off x="1710175" y="3521925"/>
            <a:ext cx="2416500" cy="33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US" sz="1100"/>
              <a:t>Market Data</a:t>
            </a:r>
            <a:endParaRPr b="1" sz="1100"/>
          </a:p>
        </p:txBody>
      </p:sp>
      <p:sp>
        <p:nvSpPr>
          <p:cNvPr id="255" name="Google Shape;255;p43"/>
          <p:cNvSpPr txBox="1"/>
          <p:nvPr/>
        </p:nvSpPr>
        <p:spPr>
          <a:xfrm>
            <a:off x="311700" y="1541475"/>
            <a:ext cx="7848600" cy="503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US" sz="1800"/>
              <a:t>Cloud Medium: </a:t>
            </a:r>
            <a:r>
              <a:rPr b="1" lang="en-US" sz="1800"/>
              <a:t>i) High Variance ii) </a:t>
            </a:r>
            <a:r>
              <a:rPr b="1" lang="en-US" sz="1800" strike="sngStrike">
                <a:solidFill>
                  <a:schemeClr val="dk1"/>
                </a:solidFill>
              </a:rPr>
              <a:t>Mechanisms</a:t>
            </a:r>
            <a:r>
              <a:rPr b="1" lang="en-US" sz="1800">
                <a:solidFill>
                  <a:schemeClr val="dk1"/>
                </a:solidFill>
              </a:rPr>
              <a:t> for fair delivery</a:t>
            </a:r>
            <a:endParaRPr b="1" sz="1800"/>
          </a:p>
        </p:txBody>
      </p:sp>
      <p:pic>
        <p:nvPicPr>
          <p:cNvPr id="256" name="Google Shape;256;p43"/>
          <p:cNvPicPr preferRelativeResize="0"/>
          <p:nvPr/>
        </p:nvPicPr>
        <p:blipFill rotWithShape="1">
          <a:blip r:embed="rId3">
            <a:alphaModFix/>
          </a:blip>
          <a:srcRect b="0" l="0" r="0" t="0"/>
          <a:stretch/>
        </p:blipFill>
        <p:spPr>
          <a:xfrm>
            <a:off x="2368013" y="3810100"/>
            <a:ext cx="345025" cy="972875"/>
          </a:xfrm>
          <a:prstGeom prst="rect">
            <a:avLst/>
          </a:prstGeom>
          <a:noFill/>
          <a:ln>
            <a:noFill/>
          </a:ln>
        </p:spPr>
      </p:pic>
      <p:cxnSp>
        <p:nvCxnSpPr>
          <p:cNvPr id="257" name="Google Shape;257;p43"/>
          <p:cNvCxnSpPr/>
          <p:nvPr/>
        </p:nvCxnSpPr>
        <p:spPr>
          <a:xfrm flipH="1">
            <a:off x="2712125" y="4051625"/>
            <a:ext cx="286800" cy="8700"/>
          </a:xfrm>
          <a:prstGeom prst="straightConnector1">
            <a:avLst/>
          </a:prstGeom>
          <a:noFill/>
          <a:ln cap="flat" cmpd="sng" w="9525">
            <a:solidFill>
              <a:schemeClr val="dk1"/>
            </a:solidFill>
            <a:prstDash val="solid"/>
            <a:round/>
            <a:headEnd len="med" w="med" type="none"/>
            <a:tailEnd len="med" w="med" type="triangle"/>
          </a:ln>
        </p:spPr>
      </p:cxnSp>
      <p:cxnSp>
        <p:nvCxnSpPr>
          <p:cNvPr id="258" name="Google Shape;258;p43"/>
          <p:cNvCxnSpPr/>
          <p:nvPr/>
        </p:nvCxnSpPr>
        <p:spPr>
          <a:xfrm flipH="1">
            <a:off x="2712125" y="4567650"/>
            <a:ext cx="286800" cy="8700"/>
          </a:xfrm>
          <a:prstGeom prst="straightConnector1">
            <a:avLst/>
          </a:prstGeom>
          <a:noFill/>
          <a:ln cap="flat" cmpd="sng" w="9525">
            <a:solidFill>
              <a:schemeClr val="dk1"/>
            </a:solidFill>
            <a:prstDash val="solid"/>
            <a:round/>
            <a:headEnd len="med" w="med" type="none"/>
            <a:tailEnd len="med" w="med" type="triangle"/>
          </a:ln>
        </p:spPr>
      </p:cxnSp>
      <p:sp>
        <p:nvSpPr>
          <p:cNvPr id="259" name="Google Shape;259;p43"/>
          <p:cNvSpPr txBox="1"/>
          <p:nvPr/>
        </p:nvSpPr>
        <p:spPr>
          <a:xfrm>
            <a:off x="311700" y="1212663"/>
            <a:ext cx="5452500" cy="779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US" sz="1800"/>
              <a:t>Migration: on-premise =&gt; public cloud</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6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78" name="Google Shape;478;p6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9" name="Google Shape;479;p61"/>
          <p:cNvSpPr txBox="1"/>
          <p:nvPr/>
        </p:nvSpPr>
        <p:spPr>
          <a:xfrm>
            <a:off x="311700" y="906425"/>
            <a:ext cx="8091300" cy="1059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Request and Reply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Defined and Flexible Data Structures</a:t>
            </a:r>
            <a:endParaRPr sz="1800"/>
          </a:p>
        </p:txBody>
      </p:sp>
      <p:sp>
        <p:nvSpPr>
          <p:cNvPr id="480" name="Google Shape;480;p6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Messages </a:t>
            </a:r>
            <a:endParaRPr sz="2500">
              <a:solidFill>
                <a:schemeClr val="dk1"/>
              </a:solidFill>
            </a:endParaRPr>
          </a:p>
        </p:txBody>
      </p:sp>
      <p:pic>
        <p:nvPicPr>
          <p:cNvPr id="481" name="Google Shape;481;p61"/>
          <p:cNvPicPr preferRelativeResize="0"/>
          <p:nvPr/>
        </p:nvPicPr>
        <p:blipFill>
          <a:blip r:embed="rId3">
            <a:alphaModFix/>
          </a:blip>
          <a:stretch>
            <a:fillRect/>
          </a:stretch>
        </p:blipFill>
        <p:spPr>
          <a:xfrm>
            <a:off x="686688" y="1966325"/>
            <a:ext cx="7802365" cy="24904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88" name="Google Shape;488;p6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p62"/>
          <p:cNvSpPr txBox="1"/>
          <p:nvPr/>
        </p:nvSpPr>
        <p:spPr>
          <a:xfrm>
            <a:off x="311700" y="906425"/>
            <a:ext cx="4016700" cy="24501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0" lvl="0" marL="457200" rtl="0" algn="l">
              <a:lnSpc>
                <a:spcPct val="115000"/>
              </a:lnSpc>
              <a:spcBef>
                <a:spcPts val="1200"/>
              </a:spcBef>
              <a:spcAft>
                <a:spcPts val="1200"/>
              </a:spcAft>
              <a:buNone/>
            </a:pPr>
            <a:r>
              <a:t/>
            </a:r>
            <a:endParaRPr sz="1800"/>
          </a:p>
        </p:txBody>
      </p:sp>
      <p:sp>
        <p:nvSpPr>
          <p:cNvPr id="490" name="Google Shape;490;p62"/>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pic>
        <p:nvPicPr>
          <p:cNvPr id="491" name="Google Shape;491;p62"/>
          <p:cNvPicPr preferRelativeResize="0"/>
          <p:nvPr/>
        </p:nvPicPr>
        <p:blipFill>
          <a:blip r:embed="rId3">
            <a:alphaModFix/>
          </a:blip>
          <a:stretch>
            <a:fillRect/>
          </a:stretch>
        </p:blipFill>
        <p:spPr>
          <a:xfrm>
            <a:off x="4252200" y="941525"/>
            <a:ext cx="4158902" cy="3743810"/>
          </a:xfrm>
          <a:prstGeom prst="rect">
            <a:avLst/>
          </a:prstGeom>
          <a:noFill/>
          <a:ln>
            <a:noFill/>
          </a:ln>
        </p:spPr>
      </p:pic>
      <p:sp>
        <p:nvSpPr>
          <p:cNvPr id="492" name="Google Shape;492;p62"/>
          <p:cNvSpPr txBox="1"/>
          <p:nvPr/>
        </p:nvSpPr>
        <p:spPr>
          <a:xfrm>
            <a:off x="4607300" y="3089775"/>
            <a:ext cx="44430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0000"/>
                </a:solidFill>
              </a:rPr>
              <a:t>synchronized clocks =&gt; accurate OWD latencies</a:t>
            </a:r>
            <a:endParaRPr b="1"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499" name="Google Shape;499;p6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0" name="Google Shape;500;p63"/>
          <p:cNvSpPr txBox="1"/>
          <p:nvPr/>
        </p:nvSpPr>
        <p:spPr>
          <a:xfrm>
            <a:off x="311700" y="906425"/>
            <a:ext cx="4016700" cy="2896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Generate Results</a:t>
            </a:r>
            <a:endParaRPr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01" name="Google Shape;501;p63"/>
          <p:cNvPicPr preferRelativeResize="0"/>
          <p:nvPr/>
        </p:nvPicPr>
        <p:blipFill>
          <a:blip r:embed="rId3">
            <a:alphaModFix/>
          </a:blip>
          <a:stretch>
            <a:fillRect/>
          </a:stretch>
        </p:blipFill>
        <p:spPr>
          <a:xfrm>
            <a:off x="4252200" y="941525"/>
            <a:ext cx="4158902" cy="3743810"/>
          </a:xfrm>
          <a:prstGeom prst="rect">
            <a:avLst/>
          </a:prstGeom>
          <a:noFill/>
          <a:ln>
            <a:noFill/>
          </a:ln>
        </p:spPr>
      </p:pic>
      <p:sp>
        <p:nvSpPr>
          <p:cNvPr id="502" name="Google Shape;502;p6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09" name="Google Shape;509;p6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0" name="Google Shape;510;p64"/>
          <p:cNvSpPr txBox="1"/>
          <p:nvPr/>
        </p:nvSpPr>
        <p:spPr>
          <a:xfrm>
            <a:off x="311700" y="906425"/>
            <a:ext cx="4016700" cy="2896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Generate Results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Types: </a:t>
            </a:r>
            <a:endParaRPr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11" name="Google Shape;511;p64"/>
          <p:cNvPicPr preferRelativeResize="0"/>
          <p:nvPr/>
        </p:nvPicPr>
        <p:blipFill>
          <a:blip r:embed="rId3">
            <a:alphaModFix/>
          </a:blip>
          <a:stretch>
            <a:fillRect/>
          </a:stretch>
        </p:blipFill>
        <p:spPr>
          <a:xfrm>
            <a:off x="4252200" y="941525"/>
            <a:ext cx="4158902" cy="3743810"/>
          </a:xfrm>
          <a:prstGeom prst="rect">
            <a:avLst/>
          </a:prstGeom>
          <a:noFill/>
          <a:ln>
            <a:noFill/>
          </a:ln>
        </p:spPr>
      </p:pic>
      <p:sp>
        <p:nvSpPr>
          <p:cNvPr id="512" name="Google Shape;512;p6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19" name="Google Shape;519;p6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p65"/>
          <p:cNvSpPr txBox="1"/>
          <p:nvPr/>
        </p:nvSpPr>
        <p:spPr>
          <a:xfrm>
            <a:off x="311700" y="906425"/>
            <a:ext cx="4016700" cy="2896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Generate Results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Types: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Parent</a:t>
            </a:r>
            <a:endParaRPr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21" name="Google Shape;521;p65"/>
          <p:cNvPicPr preferRelativeResize="0"/>
          <p:nvPr/>
        </p:nvPicPr>
        <p:blipFill>
          <a:blip r:embed="rId3">
            <a:alphaModFix/>
          </a:blip>
          <a:stretch>
            <a:fillRect/>
          </a:stretch>
        </p:blipFill>
        <p:spPr>
          <a:xfrm>
            <a:off x="3268625" y="1449963"/>
            <a:ext cx="5483776" cy="1809425"/>
          </a:xfrm>
          <a:prstGeom prst="rect">
            <a:avLst/>
          </a:prstGeom>
          <a:noFill/>
          <a:ln>
            <a:noFill/>
          </a:ln>
        </p:spPr>
      </p:pic>
      <p:sp>
        <p:nvSpPr>
          <p:cNvPr id="522" name="Google Shape;522;p65"/>
          <p:cNvSpPr txBox="1"/>
          <p:nvPr/>
        </p:nvSpPr>
        <p:spPr>
          <a:xfrm>
            <a:off x="4081625" y="1064175"/>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Parent Job</a:t>
            </a:r>
            <a:endParaRPr b="1" sz="1600">
              <a:solidFill>
                <a:schemeClr val="dk1"/>
              </a:solidFill>
            </a:endParaRPr>
          </a:p>
        </p:txBody>
      </p:sp>
      <p:sp>
        <p:nvSpPr>
          <p:cNvPr id="523" name="Google Shape;523;p65"/>
          <p:cNvSpPr txBox="1"/>
          <p:nvPr/>
        </p:nvSpPr>
        <p:spPr>
          <a:xfrm>
            <a:off x="2550300" y="3604825"/>
            <a:ext cx="56346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Examines potential children nodes to a given parent!</a:t>
            </a:r>
            <a:endParaRPr b="1" sz="1600">
              <a:solidFill>
                <a:srgbClr val="FF0000"/>
              </a:solidFill>
            </a:endParaRPr>
          </a:p>
        </p:txBody>
      </p:sp>
      <p:sp>
        <p:nvSpPr>
          <p:cNvPr id="524" name="Google Shape;524;p65"/>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31" name="Google Shape;531;p6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66"/>
          <p:cNvSpPr txBox="1"/>
          <p:nvPr/>
        </p:nvSpPr>
        <p:spPr>
          <a:xfrm>
            <a:off x="311700" y="906425"/>
            <a:ext cx="4016700" cy="3972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Generate Results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Types: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Parent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Mcast</a:t>
            </a:r>
            <a:endParaRPr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33" name="Google Shape;533;p66"/>
          <p:cNvPicPr preferRelativeResize="0"/>
          <p:nvPr/>
        </p:nvPicPr>
        <p:blipFill rotWithShape="1">
          <a:blip r:embed="rId3">
            <a:alphaModFix/>
          </a:blip>
          <a:srcRect b="0" l="0" r="0" t="0"/>
          <a:stretch/>
        </p:blipFill>
        <p:spPr>
          <a:xfrm>
            <a:off x="3268625" y="1449963"/>
            <a:ext cx="5483776" cy="1809425"/>
          </a:xfrm>
          <a:prstGeom prst="rect">
            <a:avLst/>
          </a:prstGeom>
          <a:noFill/>
          <a:ln>
            <a:noFill/>
          </a:ln>
        </p:spPr>
      </p:pic>
      <p:sp>
        <p:nvSpPr>
          <p:cNvPr id="534" name="Google Shape;534;p66"/>
          <p:cNvSpPr txBox="1"/>
          <p:nvPr/>
        </p:nvSpPr>
        <p:spPr>
          <a:xfrm>
            <a:off x="4081625" y="1064175"/>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Mcast</a:t>
            </a:r>
            <a:r>
              <a:rPr b="1" lang="en-US" sz="1600">
                <a:solidFill>
                  <a:schemeClr val="dk1"/>
                </a:solidFill>
              </a:rPr>
              <a:t> Job</a:t>
            </a:r>
            <a:endParaRPr b="1" sz="1600">
              <a:solidFill>
                <a:schemeClr val="dk1"/>
              </a:solidFill>
            </a:endParaRPr>
          </a:p>
        </p:txBody>
      </p:sp>
      <p:sp>
        <p:nvSpPr>
          <p:cNvPr id="535" name="Google Shape;535;p66"/>
          <p:cNvSpPr txBox="1"/>
          <p:nvPr/>
        </p:nvSpPr>
        <p:spPr>
          <a:xfrm>
            <a:off x="2550300" y="3604825"/>
            <a:ext cx="56346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Evaluates performance of a built tree!</a:t>
            </a:r>
            <a:endParaRPr b="1" sz="1600">
              <a:solidFill>
                <a:srgbClr val="FF0000"/>
              </a:solidFill>
            </a:endParaRPr>
          </a:p>
        </p:txBody>
      </p:sp>
      <p:sp>
        <p:nvSpPr>
          <p:cNvPr id="536" name="Google Shape;536;p66"/>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43" name="Google Shape;543;p6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4" name="Google Shape;544;p67"/>
          <p:cNvSpPr txBox="1"/>
          <p:nvPr/>
        </p:nvSpPr>
        <p:spPr>
          <a:xfrm>
            <a:off x="311700" y="906425"/>
            <a:ext cx="4016700" cy="3972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Collective Tasks (Jobs)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Generate Results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Types: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Parent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Mcast</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Lemon</a:t>
            </a:r>
            <a:endParaRPr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45" name="Google Shape;545;p67"/>
          <p:cNvPicPr preferRelativeResize="0"/>
          <p:nvPr/>
        </p:nvPicPr>
        <p:blipFill rotWithShape="1">
          <a:blip r:embed="rId3">
            <a:alphaModFix/>
          </a:blip>
          <a:srcRect b="0" l="0" r="0" t="0"/>
          <a:stretch/>
        </p:blipFill>
        <p:spPr>
          <a:xfrm>
            <a:off x="3268625" y="1449963"/>
            <a:ext cx="5483776" cy="1809425"/>
          </a:xfrm>
          <a:prstGeom prst="rect">
            <a:avLst/>
          </a:prstGeom>
          <a:noFill/>
          <a:ln>
            <a:noFill/>
          </a:ln>
        </p:spPr>
      </p:pic>
      <p:sp>
        <p:nvSpPr>
          <p:cNvPr id="546" name="Google Shape;546;p67"/>
          <p:cNvSpPr txBox="1"/>
          <p:nvPr/>
        </p:nvSpPr>
        <p:spPr>
          <a:xfrm>
            <a:off x="4081625" y="1064175"/>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Lemon</a:t>
            </a:r>
            <a:r>
              <a:rPr b="1" lang="en-US" sz="1600">
                <a:solidFill>
                  <a:schemeClr val="dk1"/>
                </a:solidFill>
              </a:rPr>
              <a:t> Job</a:t>
            </a:r>
            <a:endParaRPr b="1" sz="1600">
              <a:solidFill>
                <a:schemeClr val="dk1"/>
              </a:solidFill>
            </a:endParaRPr>
          </a:p>
        </p:txBody>
      </p:sp>
      <p:sp>
        <p:nvSpPr>
          <p:cNvPr id="547" name="Google Shape;547;p67"/>
          <p:cNvSpPr txBox="1"/>
          <p:nvPr/>
        </p:nvSpPr>
        <p:spPr>
          <a:xfrm>
            <a:off x="2224275" y="3604825"/>
            <a:ext cx="69855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Collects pair-wise median OWDs for LemonDrop’s Heuristic!  </a:t>
            </a:r>
            <a:endParaRPr b="1" sz="1600">
              <a:solidFill>
                <a:srgbClr val="FF0000"/>
              </a:solidFill>
            </a:endParaRPr>
          </a:p>
        </p:txBody>
      </p:sp>
      <p:sp>
        <p:nvSpPr>
          <p:cNvPr id="548" name="Google Shape;548;p67"/>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Node(s) Examinations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55" name="Google Shape;555;p6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6" name="Google Shape;556;p6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pic>
        <p:nvPicPr>
          <p:cNvPr id="557" name="Google Shape;557;p68"/>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558" name="Google Shape;558;p68"/>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59" name="Google Shape;559;p68"/>
          <p:cNvPicPr preferRelativeResize="0"/>
          <p:nvPr/>
        </p:nvPicPr>
        <p:blipFill>
          <a:blip r:embed="rId4">
            <a:alphaModFix/>
          </a:blip>
          <a:stretch>
            <a:fillRect/>
          </a:stretch>
        </p:blipFill>
        <p:spPr>
          <a:xfrm>
            <a:off x="4132101" y="1453950"/>
            <a:ext cx="4765799" cy="2169553"/>
          </a:xfrm>
          <a:prstGeom prst="rect">
            <a:avLst/>
          </a:prstGeom>
          <a:noFill/>
          <a:ln>
            <a:noFill/>
          </a:ln>
        </p:spPr>
      </p:pic>
      <p:sp>
        <p:nvSpPr>
          <p:cNvPr id="560" name="Google Shape;560;p68"/>
          <p:cNvSpPr/>
          <p:nvPr/>
        </p:nvSpPr>
        <p:spPr>
          <a:xfrm>
            <a:off x="504575" y="298472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67" name="Google Shape;567;p6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8" name="Google Shape;568;p69"/>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569" name="Google Shape;569;p69"/>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70" name="Google Shape;570;p69"/>
          <p:cNvPicPr preferRelativeResize="0"/>
          <p:nvPr/>
        </p:nvPicPr>
        <p:blipFill rotWithShape="1">
          <a:blip r:embed="rId4">
            <a:alphaModFix/>
          </a:blip>
          <a:srcRect b="0" l="0" r="0" t="0"/>
          <a:stretch/>
        </p:blipFill>
        <p:spPr>
          <a:xfrm>
            <a:off x="4132101" y="1453950"/>
            <a:ext cx="4765799" cy="2169553"/>
          </a:xfrm>
          <a:prstGeom prst="rect">
            <a:avLst/>
          </a:prstGeom>
          <a:noFill/>
          <a:ln>
            <a:noFill/>
          </a:ln>
        </p:spPr>
      </p:pic>
      <p:sp>
        <p:nvSpPr>
          <p:cNvPr id="571" name="Google Shape;571;p69"/>
          <p:cNvSpPr/>
          <p:nvPr/>
        </p:nvSpPr>
        <p:spPr>
          <a:xfrm>
            <a:off x="469500" y="3347100"/>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69"/>
          <p:cNvSpPr/>
          <p:nvPr/>
        </p:nvSpPr>
        <p:spPr>
          <a:xfrm>
            <a:off x="411050" y="373287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6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80" name="Google Shape;580;p7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1" name="Google Shape;581;p70"/>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582" name="Google Shape;582;p70"/>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83" name="Google Shape;583;p70"/>
          <p:cNvPicPr preferRelativeResize="0"/>
          <p:nvPr/>
        </p:nvPicPr>
        <p:blipFill rotWithShape="1">
          <a:blip r:embed="rId4">
            <a:alphaModFix/>
          </a:blip>
          <a:srcRect b="0" l="0" r="0" t="0"/>
          <a:stretch/>
        </p:blipFill>
        <p:spPr>
          <a:xfrm>
            <a:off x="4132101" y="1453950"/>
            <a:ext cx="4765799" cy="2169553"/>
          </a:xfrm>
          <a:prstGeom prst="rect">
            <a:avLst/>
          </a:prstGeom>
          <a:noFill/>
          <a:ln>
            <a:noFill/>
          </a:ln>
        </p:spPr>
      </p:pic>
      <p:sp>
        <p:nvSpPr>
          <p:cNvPr id="584" name="Google Shape;584;p70"/>
          <p:cNvSpPr/>
          <p:nvPr/>
        </p:nvSpPr>
        <p:spPr>
          <a:xfrm flipH="1">
            <a:off x="3391925" y="294967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70"/>
          <p:cNvSpPr/>
          <p:nvPr/>
        </p:nvSpPr>
        <p:spPr>
          <a:xfrm flipH="1">
            <a:off x="3391925" y="335792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7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266" name="Google Shape;266;p44"/>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267" name="Google Shape;267;p4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268" name="Google Shape;268;p44"/>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269" name="Google Shape;269;p44"/>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270" name="Google Shape;270;p44"/>
          <p:cNvSpPr txBox="1"/>
          <p:nvPr/>
        </p:nvSpPr>
        <p:spPr>
          <a:xfrm>
            <a:off x="311700" y="847675"/>
            <a:ext cx="5715000" cy="1021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271" name="Google Shape;271;p44"/>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593" name="Google Shape;593;p7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94" name="Google Shape;594;p71"/>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595" name="Google Shape;595;p71"/>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596" name="Google Shape;596;p71"/>
          <p:cNvPicPr preferRelativeResize="0"/>
          <p:nvPr/>
        </p:nvPicPr>
        <p:blipFill rotWithShape="1">
          <a:blip r:embed="rId4">
            <a:alphaModFix/>
          </a:blip>
          <a:srcRect b="0" l="0" r="0" t="0"/>
          <a:stretch/>
        </p:blipFill>
        <p:spPr>
          <a:xfrm>
            <a:off x="4132101" y="1453950"/>
            <a:ext cx="4765799" cy="2169553"/>
          </a:xfrm>
          <a:prstGeom prst="rect">
            <a:avLst/>
          </a:prstGeom>
          <a:noFill/>
          <a:ln>
            <a:noFill/>
          </a:ln>
        </p:spPr>
      </p:pic>
      <p:sp>
        <p:nvSpPr>
          <p:cNvPr id="597" name="Google Shape;597;p71"/>
          <p:cNvSpPr/>
          <p:nvPr/>
        </p:nvSpPr>
        <p:spPr>
          <a:xfrm flipH="1">
            <a:off x="3391925" y="373892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71"/>
          <p:cNvSpPr txBox="1"/>
          <p:nvPr/>
        </p:nvSpPr>
        <p:spPr>
          <a:xfrm>
            <a:off x="4162600" y="3737725"/>
            <a:ext cx="4963800" cy="11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Strategies [</a:t>
            </a:r>
            <a:r>
              <a:rPr b="1" lang="en-US">
                <a:solidFill>
                  <a:schemeClr val="dk1"/>
                </a:solidFill>
              </a:rPr>
              <a:t>S</a:t>
            </a:r>
            <a:r>
              <a:rPr lang="en-US">
                <a:solidFill>
                  <a:schemeClr val="dk1"/>
                </a:solidFill>
              </a:rPr>
              <a:t>]</a:t>
            </a:r>
            <a:r>
              <a:rPr b="1" lang="en-US">
                <a:solidFill>
                  <a:schemeClr val="dk1"/>
                </a:solidFill>
              </a:rPr>
              <a:t>: </a:t>
            </a:r>
            <a:endParaRPr b="1">
              <a:solidFill>
                <a:schemeClr val="dk1"/>
              </a:solidFill>
            </a:endParaRPr>
          </a:p>
          <a:p>
            <a:pPr indent="-330200" lvl="0" marL="457200" rtl="0" algn="l">
              <a:spcBef>
                <a:spcPts val="0"/>
              </a:spcBef>
              <a:spcAft>
                <a:spcPts val="0"/>
              </a:spcAft>
              <a:buClr>
                <a:schemeClr val="dk1"/>
              </a:buClr>
              <a:buSzPts val="1600"/>
              <a:buChar char="-"/>
            </a:pPr>
            <a:r>
              <a:rPr b="1" lang="en-US">
                <a:solidFill>
                  <a:schemeClr val="dk1"/>
                </a:solidFill>
              </a:rPr>
              <a:t>P90: </a:t>
            </a:r>
            <a:r>
              <a:rPr lang="en-US">
                <a:solidFill>
                  <a:schemeClr val="dk1"/>
                </a:solidFill>
              </a:rPr>
              <a:t>(1 x p90)</a:t>
            </a:r>
            <a:endParaRPr>
              <a:solidFill>
                <a:schemeClr val="dk1"/>
              </a:solidFill>
            </a:endParaRPr>
          </a:p>
          <a:p>
            <a:pPr indent="-330200" lvl="0" marL="457200" rtl="0" algn="l">
              <a:spcBef>
                <a:spcPts val="0"/>
              </a:spcBef>
              <a:spcAft>
                <a:spcPts val="0"/>
              </a:spcAft>
              <a:buClr>
                <a:schemeClr val="dk1"/>
              </a:buClr>
              <a:buSzPts val="1600"/>
              <a:buChar char="-"/>
            </a:pPr>
            <a:r>
              <a:rPr b="1" lang="en-US">
                <a:solidFill>
                  <a:schemeClr val="dk1"/>
                </a:solidFill>
              </a:rPr>
              <a:t>P50: </a:t>
            </a:r>
            <a:r>
              <a:rPr lang="en-US">
                <a:solidFill>
                  <a:schemeClr val="dk1"/>
                </a:solidFill>
              </a:rPr>
              <a:t>(1 x p50)</a:t>
            </a:r>
            <a:endParaRPr>
              <a:solidFill>
                <a:schemeClr val="dk1"/>
              </a:solidFill>
            </a:endParaRPr>
          </a:p>
          <a:p>
            <a:pPr indent="-330200" lvl="0" marL="457200" rtl="0" algn="l">
              <a:spcBef>
                <a:spcPts val="0"/>
              </a:spcBef>
              <a:spcAft>
                <a:spcPts val="0"/>
              </a:spcAft>
              <a:buClr>
                <a:schemeClr val="dk1"/>
              </a:buClr>
              <a:buSzPts val="1600"/>
              <a:buChar char="-"/>
            </a:pPr>
            <a:r>
              <a:rPr b="1" lang="en-US">
                <a:solidFill>
                  <a:schemeClr val="dk1"/>
                </a:solidFill>
              </a:rPr>
              <a:t>Weighted: </a:t>
            </a:r>
            <a:r>
              <a:rPr lang="en-US">
                <a:solidFill>
                  <a:schemeClr val="dk1"/>
                </a:solidFill>
              </a:rPr>
              <a:t>(0.7 x stddev) + (0.3 x p90)</a:t>
            </a:r>
            <a:r>
              <a:rPr b="1" lang="en-US" sz="1600">
                <a:solidFill>
                  <a:schemeClr val="dk1"/>
                </a:solidFill>
              </a:rPr>
              <a:t>  </a:t>
            </a:r>
            <a:endParaRPr b="1" sz="1600">
              <a:solidFill>
                <a:schemeClr val="dk1"/>
              </a:solidFill>
            </a:endParaRPr>
          </a:p>
        </p:txBody>
      </p:sp>
      <p:sp>
        <p:nvSpPr>
          <p:cNvPr id="599" name="Google Shape;599;p7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sp>
        <p:nvSpPr>
          <p:cNvPr id="600" name="Google Shape;600;p71"/>
          <p:cNvSpPr/>
          <p:nvPr/>
        </p:nvSpPr>
        <p:spPr>
          <a:xfrm>
            <a:off x="6521400" y="4007850"/>
            <a:ext cx="132900" cy="389100"/>
          </a:xfrm>
          <a:prstGeom prst="downArrow">
            <a:avLst>
              <a:gd fmla="val 50000" name="adj1"/>
              <a:gd fmla="val 50000" name="adj2"/>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71"/>
          <p:cNvSpPr/>
          <p:nvPr/>
        </p:nvSpPr>
        <p:spPr>
          <a:xfrm flipH="1" rot="10800000">
            <a:off x="7701525" y="4007850"/>
            <a:ext cx="132900" cy="389100"/>
          </a:xfrm>
          <a:prstGeom prst="downArrow">
            <a:avLst>
              <a:gd fmla="val 50000" name="adj1"/>
              <a:gd fmla="val 50000" name="adj2"/>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71"/>
          <p:cNvSpPr txBox="1"/>
          <p:nvPr/>
        </p:nvSpPr>
        <p:spPr>
          <a:xfrm>
            <a:off x="6425700" y="4009500"/>
            <a:ext cx="14529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rPr>
              <a:t>lower =&gt; better</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09" name="Google Shape;609;p7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10" name="Google Shape;610;p72"/>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611" name="Google Shape;611;p72"/>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612" name="Google Shape;612;p72"/>
          <p:cNvPicPr preferRelativeResize="0"/>
          <p:nvPr/>
        </p:nvPicPr>
        <p:blipFill rotWithShape="1">
          <a:blip r:embed="rId4">
            <a:alphaModFix/>
          </a:blip>
          <a:srcRect b="0" l="0" r="0" t="0"/>
          <a:stretch/>
        </p:blipFill>
        <p:spPr>
          <a:xfrm>
            <a:off x="4132101" y="1453950"/>
            <a:ext cx="4765799" cy="2169553"/>
          </a:xfrm>
          <a:prstGeom prst="rect">
            <a:avLst/>
          </a:prstGeom>
          <a:noFill/>
          <a:ln>
            <a:noFill/>
          </a:ln>
        </p:spPr>
      </p:pic>
      <p:sp>
        <p:nvSpPr>
          <p:cNvPr id="613" name="Google Shape;613;p72"/>
          <p:cNvSpPr/>
          <p:nvPr/>
        </p:nvSpPr>
        <p:spPr>
          <a:xfrm flipH="1">
            <a:off x="3391925" y="410822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72"/>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7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21" name="Google Shape;621;p7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2" name="Google Shape;622;p73"/>
          <p:cNvPicPr preferRelativeResize="0"/>
          <p:nvPr/>
        </p:nvPicPr>
        <p:blipFill>
          <a:blip r:embed="rId3">
            <a:alphaModFix/>
          </a:blip>
          <a:stretch>
            <a:fillRect/>
          </a:stretch>
        </p:blipFill>
        <p:spPr>
          <a:xfrm>
            <a:off x="662375" y="2682425"/>
            <a:ext cx="3060140" cy="1786200"/>
          </a:xfrm>
          <a:prstGeom prst="rect">
            <a:avLst/>
          </a:prstGeom>
          <a:noFill/>
          <a:ln>
            <a:noFill/>
          </a:ln>
        </p:spPr>
      </p:pic>
      <p:sp>
        <p:nvSpPr>
          <p:cNvPr id="623" name="Google Shape;623;p73"/>
          <p:cNvSpPr txBox="1"/>
          <p:nvPr/>
        </p:nvSpPr>
        <p:spPr>
          <a:xfrm>
            <a:off x="311700" y="906425"/>
            <a:ext cx="4646700" cy="17862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Define depth and fan-out: </a:t>
            </a:r>
            <a:r>
              <a:rPr b="1" lang="en-US" sz="1800">
                <a:solidFill>
                  <a:schemeClr val="dk1"/>
                </a:solidFill>
              </a:rPr>
              <a:t>D , F</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Bounding parameter: </a:t>
            </a:r>
            <a:r>
              <a:rPr b="1" lang="en-US" sz="1800">
                <a:solidFill>
                  <a:schemeClr val="dk1"/>
                </a:solidFill>
              </a:rPr>
              <a:t>K</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Strategy: </a:t>
            </a:r>
            <a:r>
              <a:rPr b="1" lang="en-US" sz="1800">
                <a:solidFill>
                  <a:schemeClr val="dk1"/>
                </a:solidFill>
              </a:rPr>
              <a:t>S</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Pool: </a:t>
            </a:r>
            <a:r>
              <a:rPr b="1" lang="en-US" sz="1800">
                <a:solidFill>
                  <a:schemeClr val="dk1"/>
                </a:solidFill>
              </a:rPr>
              <a:t>P</a:t>
            </a:r>
            <a:endParaRPr b="1" sz="1800">
              <a:solidFill>
                <a:schemeClr val="dk1"/>
              </a:solidFill>
            </a:endParaRPr>
          </a:p>
          <a:p>
            <a:pPr indent="0" lvl="0" marL="457200" rtl="0" algn="l">
              <a:lnSpc>
                <a:spcPct val="115000"/>
              </a:lnSpc>
              <a:spcBef>
                <a:spcPts val="1200"/>
              </a:spcBef>
              <a:spcAft>
                <a:spcPts val="1200"/>
              </a:spcAft>
              <a:buNone/>
            </a:pPr>
            <a:r>
              <a:t/>
            </a:r>
            <a:endParaRPr sz="1800"/>
          </a:p>
        </p:txBody>
      </p:sp>
      <p:pic>
        <p:nvPicPr>
          <p:cNvPr id="624" name="Google Shape;624;p73"/>
          <p:cNvPicPr preferRelativeResize="0"/>
          <p:nvPr/>
        </p:nvPicPr>
        <p:blipFill rotWithShape="1">
          <a:blip r:embed="rId4">
            <a:alphaModFix/>
          </a:blip>
          <a:srcRect b="0" l="0" r="0" t="0"/>
          <a:stretch/>
        </p:blipFill>
        <p:spPr>
          <a:xfrm>
            <a:off x="4132101" y="1453950"/>
            <a:ext cx="4765799" cy="2169553"/>
          </a:xfrm>
          <a:prstGeom prst="rect">
            <a:avLst/>
          </a:prstGeom>
          <a:noFill/>
          <a:ln>
            <a:noFill/>
          </a:ln>
        </p:spPr>
      </p:pic>
      <p:sp>
        <p:nvSpPr>
          <p:cNvPr id="625" name="Google Shape;625;p73"/>
          <p:cNvSpPr txBox="1"/>
          <p:nvPr/>
        </p:nvSpPr>
        <p:spPr>
          <a:xfrm>
            <a:off x="6828725" y="1068150"/>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Evaluate Tree!</a:t>
            </a:r>
            <a:endParaRPr b="1" sz="1600">
              <a:solidFill>
                <a:srgbClr val="FF0000"/>
              </a:solidFill>
            </a:endParaRPr>
          </a:p>
        </p:txBody>
      </p:sp>
      <p:sp>
        <p:nvSpPr>
          <p:cNvPr id="626" name="Google Shape;626;p73"/>
          <p:cNvSpPr/>
          <p:nvPr/>
        </p:nvSpPr>
        <p:spPr>
          <a:xfrm>
            <a:off x="527950" y="4130325"/>
            <a:ext cx="455700" cy="151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7" name="Google Shape;627;p73"/>
          <p:cNvSpPr txBox="1"/>
          <p:nvPr/>
        </p:nvSpPr>
        <p:spPr>
          <a:xfrm>
            <a:off x="6828725" y="3623500"/>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Mcast Job</a:t>
            </a:r>
            <a:endParaRPr b="1" sz="1600">
              <a:solidFill>
                <a:schemeClr val="dk1"/>
              </a:solidFill>
            </a:endParaRPr>
          </a:p>
        </p:txBody>
      </p:sp>
      <p:sp>
        <p:nvSpPr>
          <p:cNvPr id="628" name="Google Shape;628;p7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Implementation: Proposed Selection Method</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35" name="Google Shape;635;p7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Experimental Setup</a:t>
            </a:r>
            <a:endParaRPr sz="2500">
              <a:solidFill>
                <a:schemeClr val="dk1"/>
              </a:solidFill>
            </a:endParaRPr>
          </a:p>
        </p:txBody>
      </p:sp>
      <p:sp>
        <p:nvSpPr>
          <p:cNvPr id="636" name="Google Shape;636;p7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7" name="Google Shape;637;p74"/>
          <p:cNvSpPr txBox="1"/>
          <p:nvPr/>
        </p:nvSpPr>
        <p:spPr>
          <a:xfrm>
            <a:off x="311700" y="896125"/>
            <a:ext cx="6600900" cy="3237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sz="1800"/>
              <a:t>Build Trees: </a:t>
            </a:r>
            <a:endParaRPr sz="1800"/>
          </a:p>
          <a:p>
            <a:pPr indent="-342900" lvl="1" marL="914400" rtl="0" algn="l">
              <a:lnSpc>
                <a:spcPct val="115000"/>
              </a:lnSpc>
              <a:spcBef>
                <a:spcPts val="0"/>
              </a:spcBef>
              <a:spcAft>
                <a:spcPts val="0"/>
              </a:spcAft>
              <a:buClr>
                <a:srgbClr val="434343"/>
              </a:buClr>
              <a:buSzPts val="1800"/>
              <a:buFont typeface="Candara"/>
              <a:buChar char="-"/>
            </a:pPr>
            <a:r>
              <a:rPr b="1" lang="en-US" sz="1800"/>
              <a:t>Best</a:t>
            </a:r>
            <a:r>
              <a:rPr lang="en-US" sz="1800"/>
              <a:t>: P90 x P50 x WEIGHTED</a:t>
            </a:r>
            <a:endParaRPr sz="1800"/>
          </a:p>
          <a:p>
            <a:pPr indent="-342900" lvl="1" marL="914400" rtl="0" algn="l">
              <a:lnSpc>
                <a:spcPct val="115000"/>
              </a:lnSpc>
              <a:spcBef>
                <a:spcPts val="0"/>
              </a:spcBef>
              <a:spcAft>
                <a:spcPts val="0"/>
              </a:spcAft>
              <a:buClr>
                <a:srgbClr val="434343"/>
              </a:buClr>
              <a:buSzPts val="1800"/>
              <a:buFont typeface="Candara"/>
              <a:buChar char="-"/>
            </a:pPr>
            <a:r>
              <a:rPr b="1" lang="en-US" sz="1800"/>
              <a:t>Worst</a:t>
            </a:r>
            <a:r>
              <a:rPr lang="en-US" sz="1800"/>
              <a:t>: P90</a:t>
            </a:r>
            <a:endParaRPr sz="1800"/>
          </a:p>
          <a:p>
            <a:pPr indent="-342900" lvl="1" marL="914400" rtl="0" algn="l">
              <a:lnSpc>
                <a:spcPct val="115000"/>
              </a:lnSpc>
              <a:spcBef>
                <a:spcPts val="0"/>
              </a:spcBef>
              <a:spcAft>
                <a:spcPts val="0"/>
              </a:spcAft>
              <a:buClr>
                <a:srgbClr val="434343"/>
              </a:buClr>
              <a:buSzPts val="1800"/>
              <a:buFont typeface="Candara"/>
              <a:buChar char="-"/>
            </a:pPr>
            <a:r>
              <a:rPr b="1" lang="en-US" sz="1800"/>
              <a:t>Random</a:t>
            </a:r>
            <a:endParaRPr b="1" sz="1800"/>
          </a:p>
          <a:p>
            <a:pPr indent="-342900" lvl="1" marL="914400" rtl="0" algn="l">
              <a:lnSpc>
                <a:spcPct val="115000"/>
              </a:lnSpc>
              <a:spcBef>
                <a:spcPts val="0"/>
              </a:spcBef>
              <a:spcAft>
                <a:spcPts val="0"/>
              </a:spcAft>
              <a:buClr>
                <a:srgbClr val="434343"/>
              </a:buClr>
              <a:buSzPts val="1800"/>
              <a:buFont typeface="Candara"/>
              <a:buChar char="-"/>
            </a:pPr>
            <a:r>
              <a:rPr b="1" lang="en-US" sz="1800"/>
              <a:t>Lemon: </a:t>
            </a:r>
            <a:r>
              <a:rPr lang="en-US" sz="1800">
                <a:solidFill>
                  <a:schemeClr val="dk1"/>
                </a:solidFill>
              </a:rPr>
              <a:t>ϵ </a:t>
            </a:r>
            <a:r>
              <a:rPr lang="en-US" sz="1800">
                <a:solidFill>
                  <a:schemeClr val="dk1"/>
                </a:solidFill>
              </a:rPr>
              <a:t>= 1 x 10e-4 , n = 1000</a:t>
            </a:r>
            <a:endParaRPr sz="2200"/>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chemeClr val="lt1"/>
                </a:highlight>
              </a:rPr>
              <a:t>GCP Cloud Instances: “c2d-highcpu-8”</a:t>
            </a:r>
            <a:endParaRPr sz="1800">
              <a:solidFill>
                <a:schemeClr val="dk1"/>
              </a:solidFill>
            </a:endParaRPr>
          </a:p>
          <a:p>
            <a:pPr indent="-330200" lvl="1" marL="914400" rtl="0" algn="l">
              <a:lnSpc>
                <a:spcPct val="115000"/>
              </a:lnSpc>
              <a:spcBef>
                <a:spcPts val="0"/>
              </a:spcBef>
              <a:spcAft>
                <a:spcPts val="0"/>
              </a:spcAft>
              <a:buClr>
                <a:srgbClr val="434343"/>
              </a:buClr>
              <a:buSzPts val="1600"/>
              <a:buFont typeface="Arial"/>
              <a:buChar char="-"/>
            </a:pPr>
            <a:r>
              <a:rPr lang="en-US" sz="1800">
                <a:solidFill>
                  <a:schemeClr val="dk1"/>
                </a:solidFill>
                <a:highlight>
                  <a:schemeClr val="lt1"/>
                </a:highlight>
              </a:rPr>
              <a:t>8 virtual AMD Milan CPU’s </a:t>
            </a:r>
            <a:endParaRPr sz="1800">
              <a:solidFill>
                <a:schemeClr val="dk1"/>
              </a:solidFill>
              <a:highlight>
                <a:schemeClr val="lt1"/>
              </a:highlight>
            </a:endParaRPr>
          </a:p>
          <a:p>
            <a:pPr indent="-330200" lvl="1" marL="914400" rtl="0" algn="l">
              <a:lnSpc>
                <a:spcPct val="115000"/>
              </a:lnSpc>
              <a:spcBef>
                <a:spcPts val="0"/>
              </a:spcBef>
              <a:spcAft>
                <a:spcPts val="0"/>
              </a:spcAft>
              <a:buClr>
                <a:srgbClr val="434343"/>
              </a:buClr>
              <a:buSzPts val="1600"/>
              <a:buFont typeface="Arial"/>
              <a:buChar char="-"/>
            </a:pPr>
            <a:r>
              <a:rPr lang="en-US" sz="1800">
                <a:solidFill>
                  <a:schemeClr val="dk1"/>
                </a:solidFill>
                <a:highlight>
                  <a:schemeClr val="lt1"/>
                </a:highlight>
              </a:rPr>
              <a:t>16GB of Memory </a:t>
            </a:r>
            <a:endParaRPr sz="1800">
              <a:solidFill>
                <a:schemeClr val="dk1"/>
              </a:solidFill>
              <a:highlight>
                <a:schemeClr val="lt1"/>
              </a:highlight>
            </a:endParaRPr>
          </a:p>
          <a:p>
            <a:pPr indent="-330200" lvl="1" marL="914400" rtl="0" algn="l">
              <a:lnSpc>
                <a:spcPct val="115000"/>
              </a:lnSpc>
              <a:spcBef>
                <a:spcPts val="0"/>
              </a:spcBef>
              <a:spcAft>
                <a:spcPts val="0"/>
              </a:spcAft>
              <a:buClr>
                <a:srgbClr val="434343"/>
              </a:buClr>
              <a:buSzPts val="1600"/>
              <a:buFont typeface="Arial"/>
              <a:buChar char="-"/>
            </a:pPr>
            <a:r>
              <a:rPr lang="en-US" sz="1800">
                <a:solidFill>
                  <a:schemeClr val="dk1"/>
                </a:solidFill>
                <a:highlight>
                  <a:schemeClr val="lt1"/>
                </a:highlight>
              </a:rPr>
              <a:t>16Gbps of Network Bandwidth</a:t>
            </a:r>
            <a:endParaRPr sz="1800"/>
          </a:p>
        </p:txBody>
      </p:sp>
      <p:graphicFrame>
        <p:nvGraphicFramePr>
          <p:cNvPr id="638" name="Google Shape;638;p74"/>
          <p:cNvGraphicFramePr/>
          <p:nvPr/>
        </p:nvGraphicFramePr>
        <p:xfrm>
          <a:off x="5331375" y="719825"/>
          <a:ext cx="3000000" cy="3000000"/>
        </p:xfrm>
        <a:graphic>
          <a:graphicData uri="http://schemas.openxmlformats.org/drawingml/2006/table">
            <a:tbl>
              <a:tblPr>
                <a:noFill/>
                <a:tableStyleId>{D3A5CBB6-DB43-4B44-8D8D-546A20A11EAF}</a:tableStyleId>
              </a:tblPr>
              <a:tblGrid>
                <a:gridCol w="2065350"/>
                <a:gridCol w="824525"/>
              </a:tblGrid>
              <a:tr h="396225">
                <a:tc>
                  <a:txBody>
                    <a:bodyPr/>
                    <a:lstStyle/>
                    <a:p>
                      <a:pPr indent="0" lvl="0" marL="0" rtl="0" algn="l">
                        <a:spcBef>
                          <a:spcPts val="0"/>
                        </a:spcBef>
                        <a:spcAft>
                          <a:spcPts val="0"/>
                        </a:spcAft>
                        <a:buNone/>
                      </a:pPr>
                      <a:r>
                        <a:rPr lang="en-US"/>
                        <a:t>D (Depth)</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F (Fanout)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K (Pool Subset)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2*F = 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P (Pool Size)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25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Duration Parent Job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10 sec</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2625">
                <a:tc>
                  <a:txBody>
                    <a:bodyPr/>
                    <a:lstStyle/>
                    <a:p>
                      <a:pPr indent="0" lvl="0" marL="0" rtl="0" algn="l">
                        <a:spcBef>
                          <a:spcPts val="0"/>
                        </a:spcBef>
                        <a:spcAft>
                          <a:spcPts val="0"/>
                        </a:spcAft>
                        <a:buNone/>
                      </a:pPr>
                      <a:r>
                        <a:rPr lang="en-US">
                          <a:solidFill>
                            <a:schemeClr val="dk1"/>
                          </a:solidFill>
                        </a:rPr>
                        <a:t>Duration Mcast Job</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30 sec</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2625">
                <a:tc>
                  <a:txBody>
                    <a:bodyPr/>
                    <a:lstStyle/>
                    <a:p>
                      <a:pPr indent="0" lvl="0" marL="0" rtl="0" algn="l">
                        <a:spcBef>
                          <a:spcPts val="0"/>
                        </a:spcBef>
                        <a:spcAft>
                          <a:spcPts val="0"/>
                        </a:spcAft>
                        <a:buNone/>
                      </a:pPr>
                      <a:r>
                        <a:rPr lang="en-US">
                          <a:solidFill>
                            <a:schemeClr val="dk1"/>
                          </a:solidFill>
                        </a:rPr>
                        <a:t>Rate</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10K</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Number of Runs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25">
                <a:tc>
                  <a:txBody>
                    <a:bodyPr/>
                    <a:lstStyle/>
                    <a:p>
                      <a:pPr indent="0" lvl="0" marL="0" rtl="0" algn="l">
                        <a:spcBef>
                          <a:spcPts val="0"/>
                        </a:spcBef>
                        <a:spcAft>
                          <a:spcPts val="0"/>
                        </a:spcAft>
                        <a:buNone/>
                      </a:pPr>
                      <a:r>
                        <a:rPr lang="en-US"/>
                        <a:t>Number of Roots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5"/>
          <p:cNvPicPr preferRelativeResize="0"/>
          <p:nvPr/>
        </p:nvPicPr>
        <p:blipFill rotWithShape="1">
          <a:blip r:embed="rId3">
            <a:alphaModFix/>
          </a:blip>
          <a:srcRect b="0" l="19" r="29" t="0"/>
          <a:stretch/>
        </p:blipFill>
        <p:spPr>
          <a:xfrm>
            <a:off x="313200" y="1825700"/>
            <a:ext cx="2692298" cy="2714824"/>
          </a:xfrm>
          <a:prstGeom prst="rect">
            <a:avLst/>
          </a:prstGeom>
          <a:noFill/>
          <a:ln>
            <a:noFill/>
          </a:ln>
        </p:spPr>
      </p:pic>
      <p:sp>
        <p:nvSpPr>
          <p:cNvPr id="645" name="Google Shape;645;p7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46" name="Google Shape;646;p7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647" name="Google Shape;647;p75"/>
          <p:cNvSpPr txBox="1"/>
          <p:nvPr/>
        </p:nvSpPr>
        <p:spPr>
          <a:xfrm>
            <a:off x="311700" y="667525"/>
            <a:ext cx="8559000" cy="467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b="1" lang="en-US" sz="1600">
                <a:solidFill>
                  <a:srgbClr val="FF9900"/>
                </a:solidFill>
              </a:rPr>
              <a:t>WORST</a:t>
            </a:r>
            <a:r>
              <a:rPr lang="en-US" sz="1600"/>
              <a:t> tree displays sparser CDF profiles and right-shifted vs </a:t>
            </a:r>
            <a:r>
              <a:rPr b="1" lang="en-US" sz="1600">
                <a:solidFill>
                  <a:schemeClr val="dk1"/>
                </a:solidFill>
              </a:rPr>
              <a:t>BEST-WEIGHTED</a:t>
            </a:r>
            <a:endParaRPr b="1" sz="1600"/>
          </a:p>
        </p:txBody>
      </p:sp>
      <p:sp>
        <p:nvSpPr>
          <p:cNvPr id="648" name="Google Shape;648;p75"/>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 Straggler Impact – BEST x WORST</a:t>
            </a:r>
            <a:endParaRPr sz="2500">
              <a:solidFill>
                <a:schemeClr val="dk1"/>
              </a:solidFill>
            </a:endParaRPr>
          </a:p>
        </p:txBody>
      </p:sp>
      <p:pic>
        <p:nvPicPr>
          <p:cNvPr id="649" name="Google Shape;649;p75"/>
          <p:cNvPicPr preferRelativeResize="0"/>
          <p:nvPr/>
        </p:nvPicPr>
        <p:blipFill>
          <a:blip r:embed="rId4">
            <a:alphaModFix/>
          </a:blip>
          <a:stretch>
            <a:fillRect/>
          </a:stretch>
        </p:blipFill>
        <p:spPr>
          <a:xfrm>
            <a:off x="3060000" y="1825700"/>
            <a:ext cx="2830935" cy="2714827"/>
          </a:xfrm>
          <a:prstGeom prst="rect">
            <a:avLst/>
          </a:prstGeom>
          <a:noFill/>
          <a:ln>
            <a:noFill/>
          </a:ln>
        </p:spPr>
      </p:pic>
      <p:graphicFrame>
        <p:nvGraphicFramePr>
          <p:cNvPr id="650" name="Google Shape;650;p75"/>
          <p:cNvGraphicFramePr/>
          <p:nvPr/>
        </p:nvGraphicFramePr>
        <p:xfrm>
          <a:off x="6039925" y="1975400"/>
          <a:ext cx="3000000" cy="3000000"/>
        </p:xfrm>
        <a:graphic>
          <a:graphicData uri="http://schemas.openxmlformats.org/drawingml/2006/table">
            <a:tbl>
              <a:tblPr>
                <a:noFill/>
                <a:tableStyleId>{D3A5CBB6-DB43-4B44-8D8D-546A20A11EAF}</a:tableStyleId>
              </a:tblPr>
              <a:tblGrid>
                <a:gridCol w="610575"/>
                <a:gridCol w="1243425"/>
                <a:gridCol w="976900"/>
              </a:tblGrid>
              <a:tr h="3523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solidFill>
                            <a:schemeClr val="lt1"/>
                          </a:solidFill>
                        </a:rPr>
                        <a:t>BEST-WEIGHTED</a:t>
                      </a:r>
                      <a:endParaRPr b="1" sz="10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000">
                          <a:solidFill>
                            <a:schemeClr val="lt1"/>
                          </a:solidFill>
                        </a:rPr>
                        <a:t>WORST</a:t>
                      </a:r>
                      <a:endParaRPr b="1" sz="1000">
                        <a:solidFill>
                          <a:schemeClr val="lt1"/>
                        </a:solidFill>
                      </a:endParaRPr>
                    </a:p>
                  </a:txBody>
                  <a:tcPr marT="91425" marB="91425" marR="91425" marL="91425">
                    <a:solidFill>
                      <a:schemeClr val="accent6"/>
                    </a:solidFill>
                  </a:tcPr>
                </a:tc>
              </a:tr>
              <a:tr h="381725">
                <a:tc>
                  <a:txBody>
                    <a:bodyPr/>
                    <a:lstStyle/>
                    <a:p>
                      <a:pPr indent="0" lvl="0" marL="0" rtl="0" algn="l">
                        <a:spcBef>
                          <a:spcPts val="0"/>
                        </a:spcBef>
                        <a:spcAft>
                          <a:spcPts val="0"/>
                        </a:spcAft>
                        <a:buNone/>
                      </a:pPr>
                      <a:r>
                        <a:rPr lang="en-US" sz="1000"/>
                        <a:t>90th %</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en-US" sz="1000">
                          <a:solidFill>
                            <a:schemeClr val="dk1"/>
                          </a:solidFill>
                        </a:rPr>
                        <a:t>358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498 </a:t>
                      </a:r>
                      <a:r>
                        <a:rPr b="1" lang="en-US" sz="1000">
                          <a:solidFill>
                            <a:schemeClr val="dk1"/>
                          </a:solidFill>
                          <a:highlight>
                            <a:srgbClr val="FFFFFF"/>
                          </a:highlight>
                        </a:rPr>
                        <a:t>μs</a:t>
                      </a:r>
                      <a:endParaRPr b="1" sz="1000">
                        <a:solidFill>
                          <a:schemeClr val="dk1"/>
                        </a:solidFill>
                      </a:endParaRPr>
                    </a:p>
                  </a:txBody>
                  <a:tcPr marT="91425" marB="91425" marR="91425" marL="91425"/>
                </a:tc>
              </a:tr>
              <a:tr h="381725">
                <a:tc>
                  <a:txBody>
                    <a:bodyPr/>
                    <a:lstStyle/>
                    <a:p>
                      <a:pPr indent="0" lvl="0" marL="0" rtl="0" algn="l">
                        <a:spcBef>
                          <a:spcPts val="0"/>
                        </a:spcBef>
                        <a:spcAft>
                          <a:spcPts val="0"/>
                        </a:spcAft>
                        <a:buNone/>
                      </a:pPr>
                      <a:r>
                        <a:rPr lang="en-US" sz="1000"/>
                        <a:t>median</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247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318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mean</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261.4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353.66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stddev</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78.95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352.29 </a:t>
                      </a:r>
                      <a:r>
                        <a:rPr lang="en-US" sz="1000">
                          <a:solidFill>
                            <a:schemeClr val="dk1"/>
                          </a:solidFill>
                          <a:highlight>
                            <a:srgbClr val="FFFFFF"/>
                          </a:highlight>
                        </a:rPr>
                        <a:t>μs</a:t>
                      </a:r>
                      <a:endParaRPr sz="1000"/>
                    </a:p>
                  </a:txBody>
                  <a:tcPr marT="91425" marB="91425" marR="91425" marL="91425"/>
                </a:tc>
              </a:tr>
              <a:tr h="341775">
                <a:tc>
                  <a:txBody>
                    <a:bodyPr/>
                    <a:lstStyle/>
                    <a:p>
                      <a:pPr indent="0" lvl="0" marL="0" rtl="0" algn="l">
                        <a:spcBef>
                          <a:spcPts val="0"/>
                        </a:spcBef>
                        <a:spcAft>
                          <a:spcPts val="0"/>
                        </a:spcAft>
                        <a:buNone/>
                      </a:pPr>
                      <a:r>
                        <a:rPr lang="en-US" sz="1000"/>
                        <a:t>ID</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t>W_9</a:t>
                      </a:r>
                      <a:endParaRPr sz="1000"/>
                    </a:p>
                  </a:txBody>
                  <a:tcPr marT="91425" marB="91425" marR="91425" marL="91425"/>
                </a:tc>
                <a:tc>
                  <a:txBody>
                    <a:bodyPr/>
                    <a:lstStyle/>
                    <a:p>
                      <a:pPr indent="0" lvl="0" marL="0" rtl="0" algn="l">
                        <a:spcBef>
                          <a:spcPts val="0"/>
                        </a:spcBef>
                        <a:spcAft>
                          <a:spcPts val="0"/>
                        </a:spcAft>
                        <a:buNone/>
                      </a:pPr>
                      <a:r>
                        <a:rPr lang="en-US" sz="1000"/>
                        <a:t>W_16</a:t>
                      </a:r>
                      <a:endParaRPr sz="1000"/>
                    </a:p>
                  </a:txBody>
                  <a:tcPr marT="91425" marB="91425" marR="91425" marL="91425"/>
                </a:tc>
              </a:tr>
            </a:tbl>
          </a:graphicData>
        </a:graphic>
      </p:graphicFrame>
      <p:sp>
        <p:nvSpPr>
          <p:cNvPr id="651" name="Google Shape;651;p75"/>
          <p:cNvSpPr txBox="1"/>
          <p:nvPr/>
        </p:nvSpPr>
        <p:spPr>
          <a:xfrm>
            <a:off x="311700" y="95137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b="1" lang="en-US" sz="1600">
                <a:solidFill>
                  <a:schemeClr val="accent6"/>
                </a:solidFill>
              </a:rPr>
              <a:t>WORST</a:t>
            </a:r>
            <a:r>
              <a:rPr lang="en-US" sz="1600">
                <a:solidFill>
                  <a:schemeClr val="dk1"/>
                </a:solidFill>
              </a:rPr>
              <a:t> shows higher variancy</a:t>
            </a:r>
            <a:endParaRPr sz="1600"/>
          </a:p>
        </p:txBody>
      </p:sp>
      <p:sp>
        <p:nvSpPr>
          <p:cNvPr id="652" name="Google Shape;652;p75"/>
          <p:cNvSpPr txBox="1"/>
          <p:nvPr/>
        </p:nvSpPr>
        <p:spPr>
          <a:xfrm>
            <a:off x="2054500" y="4488650"/>
            <a:ext cx="5605800" cy="501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Best-WEIGHTED is uniformly better &amp; more stable! </a:t>
            </a:r>
            <a:endParaRPr b="1" sz="1600">
              <a:solidFill>
                <a:srgbClr val="FF0000"/>
              </a:solidFill>
            </a:endParaRPr>
          </a:p>
        </p:txBody>
      </p:sp>
      <p:pic>
        <p:nvPicPr>
          <p:cNvPr id="653" name="Google Shape;653;p75"/>
          <p:cNvPicPr preferRelativeResize="0"/>
          <p:nvPr/>
        </p:nvPicPr>
        <p:blipFill rotWithShape="1">
          <a:blip r:embed="rId5">
            <a:alphaModFix/>
          </a:blip>
          <a:srcRect b="0" l="19" r="29" t="0"/>
          <a:stretch/>
        </p:blipFill>
        <p:spPr>
          <a:xfrm>
            <a:off x="313200" y="1825700"/>
            <a:ext cx="2692298" cy="2714824"/>
          </a:xfrm>
          <a:prstGeom prst="rect">
            <a:avLst/>
          </a:prstGeom>
          <a:noFill/>
          <a:ln>
            <a:noFill/>
          </a:ln>
        </p:spPr>
      </p:pic>
      <p:pic>
        <p:nvPicPr>
          <p:cNvPr id="654" name="Google Shape;654;p75"/>
          <p:cNvPicPr preferRelativeResize="0"/>
          <p:nvPr/>
        </p:nvPicPr>
        <p:blipFill rotWithShape="1">
          <a:blip r:embed="rId6">
            <a:alphaModFix/>
          </a:blip>
          <a:srcRect b="0" l="0" r="0" t="0"/>
          <a:stretch/>
        </p:blipFill>
        <p:spPr>
          <a:xfrm>
            <a:off x="313200" y="1825700"/>
            <a:ext cx="2692299" cy="2714824"/>
          </a:xfrm>
          <a:prstGeom prst="rect">
            <a:avLst/>
          </a:prstGeom>
          <a:noFill/>
          <a:ln>
            <a:noFill/>
          </a:ln>
        </p:spPr>
      </p:pic>
      <p:pic>
        <p:nvPicPr>
          <p:cNvPr id="655" name="Google Shape;655;p75"/>
          <p:cNvPicPr preferRelativeResize="0"/>
          <p:nvPr/>
        </p:nvPicPr>
        <p:blipFill>
          <a:blip r:embed="rId7">
            <a:alphaModFix/>
          </a:blip>
          <a:stretch>
            <a:fillRect/>
          </a:stretch>
        </p:blipFill>
        <p:spPr>
          <a:xfrm>
            <a:off x="3157899" y="1811725"/>
            <a:ext cx="2624011" cy="2645975"/>
          </a:xfrm>
          <a:prstGeom prst="rect">
            <a:avLst/>
          </a:prstGeom>
          <a:noFill/>
          <a:ln>
            <a:noFill/>
          </a:ln>
        </p:spPr>
      </p:pic>
      <p:sp>
        <p:nvSpPr>
          <p:cNvPr id="656" name="Google Shape;656;p75"/>
          <p:cNvSpPr txBox="1"/>
          <p:nvPr/>
        </p:nvSpPr>
        <p:spPr>
          <a:xfrm>
            <a:off x="311700" y="1256175"/>
            <a:ext cx="71940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Char char="-"/>
            </a:pPr>
            <a:r>
              <a:rPr b="1" lang="en-US" sz="1600">
                <a:solidFill>
                  <a:schemeClr val="dk1"/>
                </a:solidFill>
              </a:rPr>
              <a:t>BEST-WEIGHTED</a:t>
            </a:r>
            <a:r>
              <a:rPr lang="en-US" sz="1600">
                <a:solidFill>
                  <a:schemeClr val="dk1"/>
                </a:solidFill>
              </a:rPr>
              <a:t> 28.11% lower OWD latency at 90th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xit" presetID="10" presetSubtype="0">
                                  <p:stCondLst>
                                    <p:cond delay="0"/>
                                  </p:stCondLst>
                                  <p:childTnLst>
                                    <p:animEffect filter="fade" transition="out">
                                      <p:cBhvr>
                                        <p:cTn dur="1000"/>
                                        <p:tgtEl>
                                          <p:spTgt spid="655"/>
                                        </p:tgtEl>
                                      </p:cBhvr>
                                    </p:animEffect>
                                    <p:set>
                                      <p:cBhvr>
                                        <p:cTn dur="1" fill="hold">
                                          <p:stCondLst>
                                            <p:cond delay="1000"/>
                                          </p:stCondLst>
                                        </p:cTn>
                                        <p:tgtEl>
                                          <p:spTgt spid="6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54"/>
                                        </p:tgtEl>
                                      </p:cBhvr>
                                    </p:animEffect>
                                    <p:set>
                                      <p:cBhvr>
                                        <p:cTn dur="1" fill="hold">
                                          <p:stCondLst>
                                            <p:cond delay="1000"/>
                                          </p:stCondLst>
                                        </p:cTn>
                                        <p:tgtEl>
                                          <p:spTgt spid="6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63" name="Google Shape;663;p7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664" name="Google Shape;664;p76"/>
          <p:cNvGraphicFramePr/>
          <p:nvPr/>
        </p:nvGraphicFramePr>
        <p:xfrm>
          <a:off x="4572000" y="1959538"/>
          <a:ext cx="3000000" cy="3000000"/>
        </p:xfrm>
        <a:graphic>
          <a:graphicData uri="http://schemas.openxmlformats.org/drawingml/2006/table">
            <a:tbl>
              <a:tblPr>
                <a:noFill/>
                <a:tableStyleId>{D3A5CBB6-DB43-4B44-8D8D-546A20A11EAF}</a:tableStyleId>
              </a:tblPr>
              <a:tblGrid>
                <a:gridCol w="716875"/>
                <a:gridCol w="1252025"/>
                <a:gridCol w="844200"/>
                <a:gridCol w="1043350"/>
              </a:tblGrid>
              <a:tr h="3523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solidFill>
                            <a:schemeClr val="lt1"/>
                          </a:solidFill>
                        </a:rPr>
                        <a:t>BEST-WEIGHTED</a:t>
                      </a:r>
                      <a:endParaRPr b="1" sz="10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000">
                          <a:solidFill>
                            <a:schemeClr val="lt1"/>
                          </a:solidFill>
                        </a:rPr>
                        <a:t>RAND</a:t>
                      </a:r>
                      <a:endParaRPr b="1" sz="1000">
                        <a:solidFill>
                          <a:schemeClr val="lt1"/>
                        </a:solidFill>
                      </a:endParaRPr>
                    </a:p>
                  </a:txBody>
                  <a:tcPr marT="91425" marB="91425" marR="91425" marL="91425">
                    <a:solidFill>
                      <a:srgbClr val="FF0000"/>
                    </a:solidFill>
                  </a:tcPr>
                </a:tc>
                <a:tc>
                  <a:txBody>
                    <a:bodyPr/>
                    <a:lstStyle/>
                    <a:p>
                      <a:pPr indent="0" lvl="0" marL="0" rtl="0" algn="l">
                        <a:spcBef>
                          <a:spcPts val="0"/>
                        </a:spcBef>
                        <a:spcAft>
                          <a:spcPts val="0"/>
                        </a:spcAft>
                        <a:buNone/>
                      </a:pPr>
                      <a:r>
                        <a:rPr b="1" lang="en-US" sz="1000">
                          <a:solidFill>
                            <a:schemeClr val="lt1"/>
                          </a:solidFill>
                        </a:rPr>
                        <a:t>WORST</a:t>
                      </a:r>
                      <a:endParaRPr b="1" sz="1000">
                        <a:solidFill>
                          <a:schemeClr val="lt1"/>
                        </a:solidFill>
                      </a:endParaRPr>
                    </a:p>
                  </a:txBody>
                  <a:tcPr marT="91425" marB="91425" marR="91425" marL="91425">
                    <a:solidFill>
                      <a:schemeClr val="accent6"/>
                    </a:solidFill>
                  </a:tcPr>
                </a:tc>
              </a:tr>
              <a:tr h="381725">
                <a:tc>
                  <a:txBody>
                    <a:bodyPr/>
                    <a:lstStyle/>
                    <a:p>
                      <a:pPr indent="0" lvl="0" marL="0" rtl="0" algn="l">
                        <a:spcBef>
                          <a:spcPts val="0"/>
                        </a:spcBef>
                        <a:spcAft>
                          <a:spcPts val="0"/>
                        </a:spcAft>
                        <a:buNone/>
                      </a:pPr>
                      <a:r>
                        <a:rPr lang="en-US" sz="1000"/>
                        <a:t>90th %</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en-US" sz="1000">
                          <a:solidFill>
                            <a:schemeClr val="dk1"/>
                          </a:solidFill>
                        </a:rPr>
                        <a:t>358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383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498 </a:t>
                      </a:r>
                      <a:r>
                        <a:rPr b="1" lang="en-US" sz="1000">
                          <a:solidFill>
                            <a:schemeClr val="dk1"/>
                          </a:solidFill>
                          <a:highlight>
                            <a:srgbClr val="FFFFFF"/>
                          </a:highlight>
                        </a:rPr>
                        <a:t>μs</a:t>
                      </a:r>
                      <a:endParaRPr b="1" sz="1000">
                        <a:solidFill>
                          <a:schemeClr val="dk1"/>
                        </a:solidFill>
                      </a:endParaRPr>
                    </a:p>
                  </a:txBody>
                  <a:tcPr marT="91425" marB="91425" marR="91425" marL="91425"/>
                </a:tc>
              </a:tr>
              <a:tr h="381725">
                <a:tc>
                  <a:txBody>
                    <a:bodyPr/>
                    <a:lstStyle/>
                    <a:p>
                      <a:pPr indent="0" lvl="0" marL="0" rtl="0" algn="l">
                        <a:spcBef>
                          <a:spcPts val="0"/>
                        </a:spcBef>
                        <a:spcAft>
                          <a:spcPts val="0"/>
                        </a:spcAft>
                        <a:buNone/>
                      </a:pPr>
                      <a:r>
                        <a:rPr lang="en-US" sz="1000"/>
                        <a:t>median</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247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256</a:t>
                      </a:r>
                      <a:r>
                        <a:rPr lang="en-US" sz="1000">
                          <a:solidFill>
                            <a:schemeClr val="dk1"/>
                          </a:solidFill>
                        </a:rPr>
                        <a:t>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318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mean</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261.4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281.1</a:t>
                      </a:r>
                      <a:r>
                        <a:rPr lang="en-US" sz="1000">
                          <a:solidFill>
                            <a:schemeClr val="dk1"/>
                          </a:solidFill>
                        </a:rPr>
                        <a:t>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353.66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stddev</a:t>
                      </a:r>
                      <a:endParaRPr sz="1000"/>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78.95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308.3</a:t>
                      </a:r>
                      <a:r>
                        <a:rPr lang="en-US" sz="1000">
                          <a:solidFill>
                            <a:schemeClr val="dk1"/>
                          </a:solidFill>
                        </a:rPr>
                        <a:t>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352.29 </a:t>
                      </a:r>
                      <a:r>
                        <a:rPr lang="en-US" sz="1000">
                          <a:solidFill>
                            <a:schemeClr val="dk1"/>
                          </a:solidFill>
                          <a:highlight>
                            <a:srgbClr val="FFFFFF"/>
                          </a:highlight>
                        </a:rPr>
                        <a:t>μs</a:t>
                      </a:r>
                      <a:endParaRPr sz="1000"/>
                    </a:p>
                  </a:txBody>
                  <a:tcPr marT="91425" marB="91425" marR="91425" marL="91425"/>
                </a:tc>
              </a:tr>
              <a:tr h="341775">
                <a:tc>
                  <a:txBody>
                    <a:bodyPr/>
                    <a:lstStyle/>
                    <a:p>
                      <a:pPr indent="0" lvl="0" marL="0" rtl="0" algn="l">
                        <a:spcBef>
                          <a:spcPts val="0"/>
                        </a:spcBef>
                        <a:spcAft>
                          <a:spcPts val="0"/>
                        </a:spcAft>
                        <a:buNone/>
                      </a:pPr>
                      <a:r>
                        <a:rPr lang="en-US" sz="1000"/>
                        <a:t>ID</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t>W_9</a:t>
                      </a:r>
                      <a:endParaRPr sz="1000"/>
                    </a:p>
                  </a:txBody>
                  <a:tcPr marT="91425" marB="91425" marR="91425" marL="91425"/>
                </a:tc>
                <a:tc>
                  <a:txBody>
                    <a:bodyPr/>
                    <a:lstStyle/>
                    <a:p>
                      <a:pPr indent="0" lvl="0" marL="0" rtl="0" algn="l">
                        <a:spcBef>
                          <a:spcPts val="0"/>
                        </a:spcBef>
                        <a:spcAft>
                          <a:spcPts val="0"/>
                        </a:spcAft>
                        <a:buNone/>
                      </a:pPr>
                      <a:r>
                        <a:rPr lang="en-US" sz="1000"/>
                        <a:t>W_15</a:t>
                      </a:r>
                      <a:endParaRPr sz="1000"/>
                    </a:p>
                  </a:txBody>
                  <a:tcPr marT="91425" marB="91425" marR="91425" marL="91425"/>
                </a:tc>
                <a:tc>
                  <a:txBody>
                    <a:bodyPr/>
                    <a:lstStyle/>
                    <a:p>
                      <a:pPr indent="0" lvl="0" marL="0" rtl="0" algn="l">
                        <a:spcBef>
                          <a:spcPts val="0"/>
                        </a:spcBef>
                        <a:spcAft>
                          <a:spcPts val="0"/>
                        </a:spcAft>
                        <a:buNone/>
                      </a:pPr>
                      <a:r>
                        <a:rPr lang="en-US" sz="1000"/>
                        <a:t>W_16</a:t>
                      </a:r>
                      <a:endParaRPr sz="1000"/>
                    </a:p>
                  </a:txBody>
                  <a:tcPr marT="91425" marB="91425" marR="91425" marL="91425"/>
                </a:tc>
              </a:tr>
            </a:tbl>
          </a:graphicData>
        </a:graphic>
      </p:graphicFrame>
      <p:sp>
        <p:nvSpPr>
          <p:cNvPr id="665" name="Google Shape;665;p76"/>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 Straggler Impact – BEST x WORST x RAND</a:t>
            </a:r>
            <a:endParaRPr sz="2500">
              <a:solidFill>
                <a:schemeClr val="dk1"/>
              </a:solidFill>
            </a:endParaRPr>
          </a:p>
        </p:txBody>
      </p:sp>
      <p:sp>
        <p:nvSpPr>
          <p:cNvPr id="666" name="Google Shape;666;p76"/>
          <p:cNvSpPr txBox="1"/>
          <p:nvPr/>
        </p:nvSpPr>
        <p:spPr>
          <a:xfrm>
            <a:off x="311700" y="6675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BEST</a:t>
            </a:r>
            <a:r>
              <a:rPr lang="en-US" sz="1600">
                <a:solidFill>
                  <a:schemeClr val="dk1"/>
                </a:solidFill>
              </a:rPr>
              <a:t> 6.53% lower OWD 90th % vs </a:t>
            </a:r>
            <a:r>
              <a:rPr b="1" lang="en-US" sz="1600">
                <a:solidFill>
                  <a:srgbClr val="FF0000"/>
                </a:solidFill>
              </a:rPr>
              <a:t>RAND</a:t>
            </a:r>
            <a:endParaRPr b="1" sz="1600">
              <a:solidFill>
                <a:srgbClr val="FF0000"/>
              </a:solidFill>
            </a:endParaRPr>
          </a:p>
        </p:txBody>
      </p:sp>
      <p:pic>
        <p:nvPicPr>
          <p:cNvPr id="667" name="Google Shape;667;p76"/>
          <p:cNvPicPr preferRelativeResize="0"/>
          <p:nvPr/>
        </p:nvPicPr>
        <p:blipFill rotWithShape="1">
          <a:blip r:embed="rId3">
            <a:alphaModFix/>
          </a:blip>
          <a:srcRect b="0" l="19" r="29" t="0"/>
          <a:stretch/>
        </p:blipFill>
        <p:spPr>
          <a:xfrm>
            <a:off x="1303800" y="1825700"/>
            <a:ext cx="2692298" cy="2714824"/>
          </a:xfrm>
          <a:prstGeom prst="rect">
            <a:avLst/>
          </a:prstGeom>
          <a:noFill/>
          <a:ln>
            <a:noFill/>
          </a:ln>
        </p:spPr>
      </p:pic>
      <p:sp>
        <p:nvSpPr>
          <p:cNvPr id="668" name="Google Shape;668;p76"/>
          <p:cNvSpPr txBox="1"/>
          <p:nvPr/>
        </p:nvSpPr>
        <p:spPr>
          <a:xfrm>
            <a:off x="311700" y="9723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rgbClr val="FF0000"/>
                </a:solidFill>
              </a:rPr>
              <a:t>RAND</a:t>
            </a:r>
            <a:r>
              <a:rPr lang="en-US" sz="1600">
                <a:solidFill>
                  <a:schemeClr val="dk1"/>
                </a:solidFill>
              </a:rPr>
              <a:t> in between </a:t>
            </a:r>
            <a:r>
              <a:rPr b="1" lang="en-US" sz="1600">
                <a:solidFill>
                  <a:schemeClr val="dk1"/>
                </a:solidFill>
              </a:rPr>
              <a:t>BEST</a:t>
            </a:r>
            <a:r>
              <a:rPr lang="en-US" sz="1600">
                <a:solidFill>
                  <a:schemeClr val="dk1"/>
                </a:solidFill>
              </a:rPr>
              <a:t> and </a:t>
            </a:r>
            <a:r>
              <a:rPr b="1" lang="en-US" sz="1600">
                <a:solidFill>
                  <a:schemeClr val="accent6"/>
                </a:solidFill>
              </a:rPr>
              <a:t>WORST</a:t>
            </a:r>
            <a:r>
              <a:rPr lang="en-US" sz="1600">
                <a:solidFill>
                  <a:schemeClr val="dk1"/>
                </a:solidFill>
              </a:rPr>
              <a:t> </a:t>
            </a:r>
            <a:endParaRPr b="1" sz="1600">
              <a:solidFill>
                <a:srgbClr val="FF0000"/>
              </a:solidFill>
            </a:endParaRPr>
          </a:p>
        </p:txBody>
      </p:sp>
      <p:pic>
        <p:nvPicPr>
          <p:cNvPr id="669" name="Google Shape;669;p76"/>
          <p:cNvPicPr preferRelativeResize="0"/>
          <p:nvPr/>
        </p:nvPicPr>
        <p:blipFill rotWithShape="1">
          <a:blip r:embed="rId4">
            <a:alphaModFix/>
          </a:blip>
          <a:srcRect b="0" l="19" r="29" t="0"/>
          <a:stretch/>
        </p:blipFill>
        <p:spPr>
          <a:xfrm>
            <a:off x="1303800" y="1825700"/>
            <a:ext cx="2692298" cy="2714824"/>
          </a:xfrm>
          <a:prstGeom prst="rect">
            <a:avLst/>
          </a:prstGeom>
          <a:noFill/>
          <a:ln>
            <a:noFill/>
          </a:ln>
        </p:spPr>
      </p:pic>
      <p:sp>
        <p:nvSpPr>
          <p:cNvPr id="670" name="Google Shape;670;p76"/>
          <p:cNvSpPr txBox="1"/>
          <p:nvPr/>
        </p:nvSpPr>
        <p:spPr>
          <a:xfrm>
            <a:off x="311700" y="12771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rgbClr val="FF0000"/>
                </a:solidFill>
              </a:rPr>
              <a:t>RAND</a:t>
            </a:r>
            <a:r>
              <a:rPr lang="en-US" sz="1600">
                <a:solidFill>
                  <a:schemeClr val="dk1"/>
                </a:solidFill>
              </a:rPr>
              <a:t> displays considerable variance vs </a:t>
            </a:r>
            <a:r>
              <a:rPr b="1" lang="en-US" sz="1600">
                <a:solidFill>
                  <a:schemeClr val="dk1"/>
                </a:solidFill>
              </a:rPr>
              <a:t>BEST</a:t>
            </a:r>
            <a:r>
              <a:rPr lang="en-US" sz="1600">
                <a:solidFill>
                  <a:schemeClr val="dk1"/>
                </a:solidFill>
              </a:rPr>
              <a:t> </a:t>
            </a:r>
            <a:endParaRPr b="1" sz="1600">
              <a:solidFill>
                <a:srgbClr val="FF0000"/>
              </a:solidFill>
            </a:endParaRPr>
          </a:p>
        </p:txBody>
      </p:sp>
      <p:sp>
        <p:nvSpPr>
          <p:cNvPr id="671" name="Google Shape;671;p76"/>
          <p:cNvSpPr txBox="1"/>
          <p:nvPr/>
        </p:nvSpPr>
        <p:spPr>
          <a:xfrm>
            <a:off x="2054500" y="4488650"/>
            <a:ext cx="5605800" cy="654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There is value in optimizing against stragglers! </a:t>
            </a:r>
            <a:endParaRPr b="1" sz="1600">
              <a:solidFill>
                <a:srgbClr val="FF0000"/>
              </a:solidFill>
            </a:endParaRPr>
          </a:p>
        </p:txBody>
      </p:sp>
      <p:pic>
        <p:nvPicPr>
          <p:cNvPr id="672" name="Google Shape;672;p76"/>
          <p:cNvPicPr preferRelativeResize="0"/>
          <p:nvPr/>
        </p:nvPicPr>
        <p:blipFill>
          <a:blip r:embed="rId5">
            <a:alphaModFix/>
          </a:blip>
          <a:stretch>
            <a:fillRect/>
          </a:stretch>
        </p:blipFill>
        <p:spPr>
          <a:xfrm>
            <a:off x="1240250" y="1732438"/>
            <a:ext cx="2948623" cy="2827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77"/>
          <p:cNvPicPr preferRelativeResize="0"/>
          <p:nvPr/>
        </p:nvPicPr>
        <p:blipFill rotWithShape="1">
          <a:blip r:embed="rId3">
            <a:alphaModFix/>
          </a:blip>
          <a:srcRect b="1219" l="0" r="0" t="1219"/>
          <a:stretch/>
        </p:blipFill>
        <p:spPr>
          <a:xfrm>
            <a:off x="1087850" y="1732438"/>
            <a:ext cx="2948623" cy="2827676"/>
          </a:xfrm>
          <a:prstGeom prst="rect">
            <a:avLst/>
          </a:prstGeom>
          <a:noFill/>
          <a:ln>
            <a:noFill/>
          </a:ln>
        </p:spPr>
      </p:pic>
      <p:sp>
        <p:nvSpPr>
          <p:cNvPr id="679" name="Google Shape;679;p7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80" name="Google Shape;680;p7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681" name="Google Shape;681;p77"/>
          <p:cNvGraphicFramePr/>
          <p:nvPr/>
        </p:nvGraphicFramePr>
        <p:xfrm>
          <a:off x="4582100" y="1855300"/>
          <a:ext cx="3000000" cy="3000000"/>
        </p:xfrm>
        <a:graphic>
          <a:graphicData uri="http://schemas.openxmlformats.org/drawingml/2006/table">
            <a:tbl>
              <a:tblPr>
                <a:noFill/>
                <a:tableStyleId>{D3A5CBB6-DB43-4B44-8D8D-546A20A11EAF}</a:tableStyleId>
              </a:tblPr>
              <a:tblGrid>
                <a:gridCol w="635100"/>
                <a:gridCol w="1287500"/>
                <a:gridCol w="957625"/>
                <a:gridCol w="978375"/>
              </a:tblGrid>
              <a:tr h="3523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solidFill>
                            <a:schemeClr val="lt1"/>
                          </a:solidFill>
                        </a:rPr>
                        <a:t>BEST-WEIGHTED</a:t>
                      </a:r>
                      <a:endParaRPr b="1" sz="1000">
                        <a:solidFill>
                          <a:schemeClr val="lt1"/>
                        </a:solidFill>
                      </a:endParaRPr>
                    </a:p>
                  </a:txBody>
                  <a:tcPr marT="91425" marB="91425" marR="91425" marL="91425">
                    <a:solidFill>
                      <a:schemeClr val="dk1"/>
                    </a:solidFill>
                  </a:tcPr>
                </a:tc>
                <a:tc>
                  <a:txBody>
                    <a:bodyPr/>
                    <a:lstStyle/>
                    <a:p>
                      <a:pPr indent="0" lvl="0" marL="0" rtl="0" algn="l">
                        <a:spcBef>
                          <a:spcPts val="0"/>
                        </a:spcBef>
                        <a:spcAft>
                          <a:spcPts val="0"/>
                        </a:spcAft>
                        <a:buNone/>
                      </a:pPr>
                      <a:r>
                        <a:rPr b="1" lang="en-US" sz="1000">
                          <a:solidFill>
                            <a:schemeClr val="lt1"/>
                          </a:solidFill>
                        </a:rPr>
                        <a:t>BEST-P90</a:t>
                      </a:r>
                      <a:endParaRPr b="1" sz="1000">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b="1" lang="en-US" sz="1000">
                          <a:solidFill>
                            <a:schemeClr val="lt1"/>
                          </a:solidFill>
                        </a:rPr>
                        <a:t>BEST-P50</a:t>
                      </a:r>
                      <a:endParaRPr b="1" sz="1000">
                        <a:solidFill>
                          <a:schemeClr val="lt1"/>
                        </a:solidFill>
                      </a:endParaRPr>
                    </a:p>
                  </a:txBody>
                  <a:tcPr marT="91425" marB="91425" marR="91425" marL="91425">
                    <a:solidFill>
                      <a:srgbClr val="FF0000"/>
                    </a:solidFill>
                  </a:tcPr>
                </a:tc>
              </a:tr>
              <a:tr h="381725">
                <a:tc>
                  <a:txBody>
                    <a:bodyPr/>
                    <a:lstStyle/>
                    <a:p>
                      <a:pPr indent="0" lvl="0" marL="0" rtl="0" algn="l">
                        <a:spcBef>
                          <a:spcPts val="0"/>
                        </a:spcBef>
                        <a:spcAft>
                          <a:spcPts val="0"/>
                        </a:spcAft>
                        <a:buNone/>
                      </a:pPr>
                      <a:r>
                        <a:rPr lang="en-US" sz="1000"/>
                        <a:t>90th %</a:t>
                      </a:r>
                      <a:endParaRPr sz="1000"/>
                    </a:p>
                  </a:txBody>
                  <a:tcPr marT="91425" marB="91425" marR="91425" marL="91425">
                    <a:solidFill>
                      <a:schemeClr val="lt2"/>
                    </a:solidFill>
                  </a:tcPr>
                </a:tc>
                <a:tc>
                  <a:txBody>
                    <a:bodyPr/>
                    <a:lstStyle/>
                    <a:p>
                      <a:pPr indent="0" lvl="0" marL="0" rtl="0" algn="l">
                        <a:spcBef>
                          <a:spcPts val="0"/>
                        </a:spcBef>
                        <a:spcAft>
                          <a:spcPts val="0"/>
                        </a:spcAft>
                        <a:buNone/>
                      </a:pPr>
                      <a:r>
                        <a:rPr b="1" lang="en-US" sz="1000">
                          <a:solidFill>
                            <a:schemeClr val="dk1"/>
                          </a:solidFill>
                        </a:rPr>
                        <a:t>358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364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392 </a:t>
                      </a:r>
                      <a:r>
                        <a:rPr b="1" lang="en-US" sz="1000">
                          <a:solidFill>
                            <a:schemeClr val="dk1"/>
                          </a:solidFill>
                          <a:highlight>
                            <a:srgbClr val="FFFFFF"/>
                          </a:highlight>
                        </a:rPr>
                        <a:t>μs</a:t>
                      </a:r>
                      <a:endParaRPr b="1" sz="1000">
                        <a:solidFill>
                          <a:schemeClr val="dk1"/>
                        </a:solidFill>
                      </a:endParaRPr>
                    </a:p>
                  </a:txBody>
                  <a:tcPr marT="91425" marB="91425" marR="91425" marL="91425"/>
                </a:tc>
              </a:tr>
              <a:tr h="381725">
                <a:tc>
                  <a:txBody>
                    <a:bodyPr/>
                    <a:lstStyle/>
                    <a:p>
                      <a:pPr indent="0" lvl="0" marL="0" rtl="0" algn="l">
                        <a:spcBef>
                          <a:spcPts val="0"/>
                        </a:spcBef>
                        <a:spcAft>
                          <a:spcPts val="0"/>
                        </a:spcAft>
                        <a:buNone/>
                      </a:pPr>
                      <a:r>
                        <a:rPr lang="en-US" sz="1000"/>
                        <a:t>median</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247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246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269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mean</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261.4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262.11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282.57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stddev</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78.95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159.2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83.57 </a:t>
                      </a:r>
                      <a:r>
                        <a:rPr lang="en-US" sz="1000">
                          <a:solidFill>
                            <a:schemeClr val="dk1"/>
                          </a:solidFill>
                          <a:highlight>
                            <a:srgbClr val="FFFFFF"/>
                          </a:highlight>
                        </a:rPr>
                        <a:t>μs</a:t>
                      </a:r>
                      <a:endParaRPr sz="1000"/>
                    </a:p>
                  </a:txBody>
                  <a:tcPr marT="91425" marB="91425" marR="91425" marL="91425"/>
                </a:tc>
              </a:tr>
              <a:tr h="341775">
                <a:tc>
                  <a:txBody>
                    <a:bodyPr/>
                    <a:lstStyle/>
                    <a:p>
                      <a:pPr indent="0" lvl="0" marL="0" rtl="0" algn="l">
                        <a:spcBef>
                          <a:spcPts val="0"/>
                        </a:spcBef>
                        <a:spcAft>
                          <a:spcPts val="0"/>
                        </a:spcAft>
                        <a:buNone/>
                      </a:pPr>
                      <a:r>
                        <a:rPr lang="en-US" sz="1000"/>
                        <a:t>ID</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t>W_9</a:t>
                      </a:r>
                      <a:endParaRPr sz="1000"/>
                    </a:p>
                  </a:txBody>
                  <a:tcPr marT="91425" marB="91425" marR="91425" marL="91425"/>
                </a:tc>
                <a:tc>
                  <a:txBody>
                    <a:bodyPr/>
                    <a:lstStyle/>
                    <a:p>
                      <a:pPr indent="0" lvl="0" marL="0" rtl="0" algn="l">
                        <a:spcBef>
                          <a:spcPts val="0"/>
                        </a:spcBef>
                        <a:spcAft>
                          <a:spcPts val="0"/>
                        </a:spcAft>
                        <a:buNone/>
                      </a:pPr>
                      <a:r>
                        <a:rPr lang="en-US" sz="1000"/>
                        <a:t>W_14</a:t>
                      </a:r>
                      <a:endParaRPr sz="1000"/>
                    </a:p>
                  </a:txBody>
                  <a:tcPr marT="91425" marB="91425" marR="91425" marL="91425"/>
                </a:tc>
                <a:tc>
                  <a:txBody>
                    <a:bodyPr/>
                    <a:lstStyle/>
                    <a:p>
                      <a:pPr indent="0" lvl="0" marL="0" rtl="0" algn="l">
                        <a:spcBef>
                          <a:spcPts val="0"/>
                        </a:spcBef>
                        <a:spcAft>
                          <a:spcPts val="0"/>
                        </a:spcAft>
                        <a:buNone/>
                      </a:pPr>
                      <a:r>
                        <a:rPr lang="en-US" sz="1000"/>
                        <a:t>W_18</a:t>
                      </a:r>
                      <a:endParaRPr sz="1000"/>
                    </a:p>
                  </a:txBody>
                  <a:tcPr marT="91425" marB="91425" marR="91425" marL="91425"/>
                </a:tc>
              </a:tr>
            </a:tbl>
          </a:graphicData>
        </a:graphic>
      </p:graphicFrame>
      <p:sp>
        <p:nvSpPr>
          <p:cNvPr id="682" name="Google Shape;682;p77"/>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Results: Strategy Comparison – WEIGHTED x P90 x P50</a:t>
            </a:r>
            <a:endParaRPr sz="2500">
              <a:solidFill>
                <a:schemeClr val="dk1"/>
              </a:solidFill>
            </a:endParaRPr>
          </a:p>
        </p:txBody>
      </p:sp>
      <p:sp>
        <p:nvSpPr>
          <p:cNvPr id="683" name="Google Shape;683;p77"/>
          <p:cNvSpPr txBox="1"/>
          <p:nvPr/>
        </p:nvSpPr>
        <p:spPr>
          <a:xfrm>
            <a:off x="716850" y="4412450"/>
            <a:ext cx="7710300" cy="57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P50 prioritizes stability, P90 performance, WEIGHTED seeks balance  </a:t>
            </a:r>
            <a:endParaRPr b="1" sz="1600">
              <a:solidFill>
                <a:srgbClr val="FF0000"/>
              </a:solidFill>
            </a:endParaRPr>
          </a:p>
        </p:txBody>
      </p:sp>
      <p:pic>
        <p:nvPicPr>
          <p:cNvPr id="684" name="Google Shape;684;p77"/>
          <p:cNvPicPr preferRelativeResize="0"/>
          <p:nvPr/>
        </p:nvPicPr>
        <p:blipFill>
          <a:blip r:embed="rId4">
            <a:alphaModFix/>
          </a:blip>
          <a:stretch>
            <a:fillRect/>
          </a:stretch>
        </p:blipFill>
        <p:spPr>
          <a:xfrm>
            <a:off x="1076022" y="1725100"/>
            <a:ext cx="2805527" cy="2827648"/>
          </a:xfrm>
          <a:prstGeom prst="rect">
            <a:avLst/>
          </a:prstGeom>
          <a:noFill/>
          <a:ln>
            <a:noFill/>
          </a:ln>
        </p:spPr>
      </p:pic>
      <p:pic>
        <p:nvPicPr>
          <p:cNvPr id="685" name="Google Shape;685;p77"/>
          <p:cNvPicPr preferRelativeResize="0"/>
          <p:nvPr/>
        </p:nvPicPr>
        <p:blipFill>
          <a:blip r:embed="rId5">
            <a:alphaModFix/>
          </a:blip>
          <a:stretch>
            <a:fillRect/>
          </a:stretch>
        </p:blipFill>
        <p:spPr>
          <a:xfrm>
            <a:off x="1184125" y="1758388"/>
            <a:ext cx="2739502" cy="2761073"/>
          </a:xfrm>
          <a:prstGeom prst="rect">
            <a:avLst/>
          </a:prstGeom>
          <a:noFill/>
          <a:ln>
            <a:noFill/>
          </a:ln>
        </p:spPr>
      </p:pic>
      <p:sp>
        <p:nvSpPr>
          <p:cNvPr id="686" name="Google Shape;686;p77"/>
          <p:cNvSpPr txBox="1"/>
          <p:nvPr/>
        </p:nvSpPr>
        <p:spPr>
          <a:xfrm>
            <a:off x="311700" y="6675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WEIGHTED</a:t>
            </a:r>
            <a:r>
              <a:rPr lang="en-US" sz="1600">
                <a:solidFill>
                  <a:schemeClr val="dk1"/>
                </a:solidFill>
              </a:rPr>
              <a:t> 6.53% lower 90th % than </a:t>
            </a:r>
            <a:r>
              <a:rPr b="1" lang="en-US" sz="1600">
                <a:solidFill>
                  <a:srgbClr val="FF0000"/>
                </a:solidFill>
              </a:rPr>
              <a:t>P50</a:t>
            </a:r>
            <a:endParaRPr b="1" sz="1600">
              <a:solidFill>
                <a:srgbClr val="FF0000"/>
              </a:solidFill>
            </a:endParaRPr>
          </a:p>
        </p:txBody>
      </p:sp>
      <p:sp>
        <p:nvSpPr>
          <p:cNvPr id="687" name="Google Shape;687;p77"/>
          <p:cNvSpPr txBox="1"/>
          <p:nvPr/>
        </p:nvSpPr>
        <p:spPr>
          <a:xfrm>
            <a:off x="311700" y="9723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accent6"/>
                </a:solidFill>
              </a:rPr>
              <a:t>P90</a:t>
            </a:r>
            <a:r>
              <a:rPr lang="en-US" sz="1600">
                <a:solidFill>
                  <a:schemeClr val="dk1"/>
                </a:solidFill>
              </a:rPr>
              <a:t> shows some of the best latency profiles</a:t>
            </a:r>
            <a:endParaRPr b="1" sz="1600">
              <a:solidFill>
                <a:srgbClr val="FF0000"/>
              </a:solidFill>
            </a:endParaRPr>
          </a:p>
        </p:txBody>
      </p:sp>
      <p:sp>
        <p:nvSpPr>
          <p:cNvPr id="688" name="Google Shape;688;p77"/>
          <p:cNvSpPr txBox="1"/>
          <p:nvPr/>
        </p:nvSpPr>
        <p:spPr>
          <a:xfrm>
            <a:off x="311700" y="12771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rgbClr val="FF0000"/>
                </a:solidFill>
              </a:rPr>
              <a:t>P50</a:t>
            </a:r>
            <a:r>
              <a:rPr lang="en-US" sz="1600">
                <a:solidFill>
                  <a:schemeClr val="dk1"/>
                </a:solidFill>
              </a:rPr>
              <a:t> shows less variance</a:t>
            </a:r>
            <a:endParaRPr b="1" sz="16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695" name="Google Shape;695;p7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pic>
        <p:nvPicPr>
          <p:cNvPr id="696" name="Google Shape;696;p78"/>
          <p:cNvPicPr preferRelativeResize="0"/>
          <p:nvPr/>
        </p:nvPicPr>
        <p:blipFill>
          <a:blip r:embed="rId3">
            <a:alphaModFix/>
          </a:blip>
          <a:stretch>
            <a:fillRect/>
          </a:stretch>
        </p:blipFill>
        <p:spPr>
          <a:xfrm>
            <a:off x="185375" y="1471824"/>
            <a:ext cx="2834452" cy="2856750"/>
          </a:xfrm>
          <a:prstGeom prst="rect">
            <a:avLst/>
          </a:prstGeom>
          <a:noFill/>
          <a:ln>
            <a:noFill/>
          </a:ln>
        </p:spPr>
      </p:pic>
      <p:sp>
        <p:nvSpPr>
          <p:cNvPr id="697" name="Google Shape;697;p7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 Root Selection</a:t>
            </a:r>
            <a:endParaRPr sz="2500">
              <a:solidFill>
                <a:schemeClr val="dk1"/>
              </a:solidFill>
            </a:endParaRPr>
          </a:p>
        </p:txBody>
      </p:sp>
      <p:pic>
        <p:nvPicPr>
          <p:cNvPr id="698" name="Google Shape;698;p78"/>
          <p:cNvPicPr preferRelativeResize="0"/>
          <p:nvPr/>
        </p:nvPicPr>
        <p:blipFill rotWithShape="1">
          <a:blip r:embed="rId4">
            <a:alphaModFix/>
          </a:blip>
          <a:srcRect b="0" l="0" r="0" t="0"/>
          <a:stretch/>
        </p:blipFill>
        <p:spPr>
          <a:xfrm>
            <a:off x="3157175" y="1471824"/>
            <a:ext cx="2834452" cy="2856750"/>
          </a:xfrm>
          <a:prstGeom prst="rect">
            <a:avLst/>
          </a:prstGeom>
          <a:noFill/>
          <a:ln>
            <a:noFill/>
          </a:ln>
        </p:spPr>
      </p:pic>
      <p:pic>
        <p:nvPicPr>
          <p:cNvPr id="699" name="Google Shape;699;p78"/>
          <p:cNvPicPr preferRelativeResize="0"/>
          <p:nvPr/>
        </p:nvPicPr>
        <p:blipFill rotWithShape="1">
          <a:blip r:embed="rId5">
            <a:alphaModFix/>
          </a:blip>
          <a:srcRect b="0" l="0" r="0" t="0"/>
          <a:stretch/>
        </p:blipFill>
        <p:spPr>
          <a:xfrm>
            <a:off x="6052775" y="1471824"/>
            <a:ext cx="2834452" cy="2856750"/>
          </a:xfrm>
          <a:prstGeom prst="rect">
            <a:avLst/>
          </a:prstGeom>
          <a:noFill/>
          <a:ln>
            <a:noFill/>
          </a:ln>
        </p:spPr>
      </p:pic>
      <p:sp>
        <p:nvSpPr>
          <p:cNvPr id="700" name="Google Shape;700;p78"/>
          <p:cNvSpPr txBox="1"/>
          <p:nvPr/>
        </p:nvSpPr>
        <p:spPr>
          <a:xfrm>
            <a:off x="716850" y="4412450"/>
            <a:ext cx="7710300" cy="57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Root selection impact is significant! </a:t>
            </a:r>
            <a:endParaRPr b="1" sz="1600">
              <a:solidFill>
                <a:srgbClr val="FF0000"/>
              </a:solidFill>
            </a:endParaRPr>
          </a:p>
        </p:txBody>
      </p:sp>
      <p:sp>
        <p:nvSpPr>
          <p:cNvPr id="701" name="Google Shape;701;p78"/>
          <p:cNvSpPr txBox="1"/>
          <p:nvPr/>
        </p:nvSpPr>
        <p:spPr>
          <a:xfrm>
            <a:off x="311700" y="6675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lang="en-US" sz="1600">
                <a:solidFill>
                  <a:schemeClr val="dk1"/>
                </a:solidFill>
              </a:rPr>
              <a:t>All strategies performed worse with </a:t>
            </a:r>
            <a:r>
              <a:rPr b="1" lang="en-US" sz="1600">
                <a:solidFill>
                  <a:schemeClr val="dk1"/>
                </a:solidFill>
              </a:rPr>
              <a:t>W_5</a:t>
            </a:r>
            <a:r>
              <a:rPr lang="en-US" sz="1600">
                <a:solidFill>
                  <a:schemeClr val="dk1"/>
                </a:solidFill>
              </a:rPr>
              <a:t> as root</a:t>
            </a:r>
            <a:endParaRPr sz="1600">
              <a:solidFill>
                <a:srgbClr val="FF0000"/>
              </a:solidFill>
            </a:endParaRPr>
          </a:p>
        </p:txBody>
      </p:sp>
      <p:graphicFrame>
        <p:nvGraphicFramePr>
          <p:cNvPr id="702" name="Google Shape;702;p78"/>
          <p:cNvGraphicFramePr/>
          <p:nvPr/>
        </p:nvGraphicFramePr>
        <p:xfrm>
          <a:off x="4134475" y="1689813"/>
          <a:ext cx="3000000" cy="3000000"/>
        </p:xfrm>
        <a:graphic>
          <a:graphicData uri="http://schemas.openxmlformats.org/drawingml/2006/table">
            <a:tbl>
              <a:tblPr>
                <a:noFill/>
                <a:tableStyleId>{D3A5CBB6-DB43-4B44-8D8D-546A20A11EAF}</a:tableStyleId>
              </a:tblPr>
              <a:tblGrid>
                <a:gridCol w="1343025"/>
                <a:gridCol w="1173100"/>
                <a:gridCol w="1223425"/>
              </a:tblGrid>
              <a:tr h="352375">
                <a:tc>
                  <a:txBody>
                    <a:bodyPr/>
                    <a:lstStyle/>
                    <a:p>
                      <a:pPr indent="0" lvl="0" marL="0" rtl="0" algn="l">
                        <a:spcBef>
                          <a:spcPts val="0"/>
                        </a:spcBef>
                        <a:spcAft>
                          <a:spcPts val="0"/>
                        </a:spcAft>
                        <a:buClr>
                          <a:schemeClr val="dk1"/>
                        </a:buClr>
                        <a:buSzPts val="1100"/>
                        <a:buFont typeface="Arial"/>
                        <a:buNone/>
                      </a:pPr>
                      <a:r>
                        <a:rPr b="1" lang="en-US" sz="1000">
                          <a:solidFill>
                            <a:schemeClr val="dk1"/>
                          </a:solidFill>
                        </a:rPr>
                        <a:t>BEST-WEIGHTED</a:t>
                      </a:r>
                      <a:r>
                        <a:rPr b="1" lang="en-US" sz="1000">
                          <a:solidFill>
                            <a:schemeClr val="lt1"/>
                          </a:solidFill>
                        </a:rPr>
                        <a:t>D</a:t>
                      </a:r>
                      <a:endParaRPr sz="1000"/>
                    </a:p>
                  </a:txBody>
                  <a:tcPr marT="91425" marB="91425" marR="91425" marL="91425"/>
                </a:tc>
                <a:tc>
                  <a:txBody>
                    <a:bodyPr/>
                    <a:lstStyle/>
                    <a:p>
                      <a:pPr indent="0" lvl="0" marL="0" rtl="0" algn="l">
                        <a:spcBef>
                          <a:spcPts val="0"/>
                        </a:spcBef>
                        <a:spcAft>
                          <a:spcPts val="0"/>
                        </a:spcAft>
                        <a:buNone/>
                      </a:pPr>
                      <a:r>
                        <a:rPr b="1" lang="en-US" sz="1000">
                          <a:solidFill>
                            <a:schemeClr val="lt1"/>
                          </a:solidFill>
                        </a:rPr>
                        <a:t>ROOT: W_5</a:t>
                      </a:r>
                      <a:endParaRPr b="1" sz="1000">
                        <a:solidFill>
                          <a:schemeClr val="lt1"/>
                        </a:solidFill>
                      </a:endParaRPr>
                    </a:p>
                  </a:txBody>
                  <a:tcPr marT="91425" marB="91425" marR="91425" marL="91425">
                    <a:solidFill>
                      <a:schemeClr val="accent6"/>
                    </a:solidFill>
                  </a:tcPr>
                </a:tc>
                <a:tc>
                  <a:txBody>
                    <a:bodyPr/>
                    <a:lstStyle/>
                    <a:p>
                      <a:pPr indent="0" lvl="0" marL="0" rtl="0" algn="l">
                        <a:spcBef>
                          <a:spcPts val="0"/>
                        </a:spcBef>
                        <a:spcAft>
                          <a:spcPts val="0"/>
                        </a:spcAft>
                        <a:buNone/>
                      </a:pPr>
                      <a:r>
                        <a:rPr b="1" lang="en-US" sz="1000">
                          <a:solidFill>
                            <a:schemeClr val="lt1"/>
                          </a:solidFill>
                        </a:rPr>
                        <a:t>ROOT: W_3</a:t>
                      </a:r>
                      <a:endParaRPr b="1" sz="1000">
                        <a:solidFill>
                          <a:schemeClr val="lt1"/>
                        </a:solidFill>
                      </a:endParaRPr>
                    </a:p>
                  </a:txBody>
                  <a:tcPr marT="91425" marB="91425" marR="91425" marL="91425">
                    <a:solidFill>
                      <a:srgbClr val="FF0000"/>
                    </a:solidFill>
                  </a:tcPr>
                </a:tc>
              </a:tr>
              <a:tr h="381725">
                <a:tc>
                  <a:txBody>
                    <a:bodyPr/>
                    <a:lstStyle/>
                    <a:p>
                      <a:pPr indent="0" lvl="0" marL="0" rtl="0" algn="l">
                        <a:spcBef>
                          <a:spcPts val="0"/>
                        </a:spcBef>
                        <a:spcAft>
                          <a:spcPts val="0"/>
                        </a:spcAft>
                        <a:buNone/>
                      </a:pPr>
                      <a:r>
                        <a:rPr lang="en-US" sz="1000"/>
                        <a:t>90th %</a:t>
                      </a:r>
                      <a:endParaRPr sz="1000"/>
                    </a:p>
                  </a:txBody>
                  <a:tcPr marT="91425" marB="91425" marR="91425" marL="91425">
                    <a:solidFill>
                      <a:schemeClr val="lt2"/>
                    </a:solidFill>
                  </a:tcPr>
                </a:tc>
                <a:tc>
                  <a:txBody>
                    <a:bodyPr/>
                    <a:lstStyle/>
                    <a:p>
                      <a:pPr indent="0" lvl="0" marL="0" rtl="0" algn="l">
                        <a:spcBef>
                          <a:spcPts val="0"/>
                        </a:spcBef>
                        <a:spcAft>
                          <a:spcPts val="0"/>
                        </a:spcAft>
                        <a:buNone/>
                      </a:pPr>
                      <a:r>
                        <a:rPr b="1" lang="en-US" sz="1000">
                          <a:solidFill>
                            <a:schemeClr val="dk1"/>
                          </a:solidFill>
                        </a:rPr>
                        <a:t>358 </a:t>
                      </a:r>
                      <a:r>
                        <a:rPr b="1" lang="en-US" sz="1000">
                          <a:solidFill>
                            <a:schemeClr val="dk1"/>
                          </a:solidFill>
                          <a:highlight>
                            <a:srgbClr val="FFFFFF"/>
                          </a:highlight>
                        </a:rPr>
                        <a:t>μs</a:t>
                      </a:r>
                      <a:endParaRPr b="1" sz="1000">
                        <a:solidFill>
                          <a:schemeClr val="dk1"/>
                        </a:solidFill>
                      </a:endParaRPr>
                    </a:p>
                  </a:txBody>
                  <a:tcPr marT="91425" marB="91425" marR="91425" marL="91425"/>
                </a:tc>
                <a:tc>
                  <a:txBody>
                    <a:bodyPr/>
                    <a:lstStyle/>
                    <a:p>
                      <a:pPr indent="0" lvl="0" marL="0" rtl="0" algn="l">
                        <a:spcBef>
                          <a:spcPts val="0"/>
                        </a:spcBef>
                        <a:spcAft>
                          <a:spcPts val="0"/>
                        </a:spcAft>
                        <a:buNone/>
                      </a:pPr>
                      <a:r>
                        <a:rPr b="1" lang="en-US" sz="1000">
                          <a:solidFill>
                            <a:schemeClr val="dk1"/>
                          </a:solidFill>
                        </a:rPr>
                        <a:t>312 </a:t>
                      </a:r>
                      <a:r>
                        <a:rPr b="1" lang="en-US" sz="1000">
                          <a:solidFill>
                            <a:schemeClr val="dk1"/>
                          </a:solidFill>
                          <a:highlight>
                            <a:srgbClr val="FFFFFF"/>
                          </a:highlight>
                        </a:rPr>
                        <a:t>μs</a:t>
                      </a:r>
                      <a:endParaRPr b="1" sz="1000">
                        <a:solidFill>
                          <a:schemeClr val="dk1"/>
                        </a:solidFill>
                      </a:endParaRPr>
                    </a:p>
                  </a:txBody>
                  <a:tcPr marT="91425" marB="91425" marR="91425" marL="91425"/>
                </a:tc>
              </a:tr>
              <a:tr h="381725">
                <a:tc>
                  <a:txBody>
                    <a:bodyPr/>
                    <a:lstStyle/>
                    <a:p>
                      <a:pPr indent="0" lvl="0" marL="0" rtl="0" algn="l">
                        <a:spcBef>
                          <a:spcPts val="0"/>
                        </a:spcBef>
                        <a:spcAft>
                          <a:spcPts val="0"/>
                        </a:spcAft>
                        <a:buNone/>
                      </a:pPr>
                      <a:r>
                        <a:rPr lang="en-US" sz="1000"/>
                        <a:t>median</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247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208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mean</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261.4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223.18 </a:t>
                      </a:r>
                      <a:r>
                        <a:rPr lang="en-US" sz="1000">
                          <a:solidFill>
                            <a:schemeClr val="dk1"/>
                          </a:solidFill>
                          <a:highlight>
                            <a:srgbClr val="FFFFFF"/>
                          </a:highlight>
                        </a:rPr>
                        <a:t>μs</a:t>
                      </a:r>
                      <a:endParaRPr sz="1000"/>
                    </a:p>
                  </a:txBody>
                  <a:tcPr marT="91425" marB="91425" marR="91425" marL="91425"/>
                </a:tc>
              </a:tr>
              <a:tr h="381725">
                <a:tc>
                  <a:txBody>
                    <a:bodyPr/>
                    <a:lstStyle/>
                    <a:p>
                      <a:pPr indent="0" lvl="0" marL="0" rtl="0" algn="l">
                        <a:spcBef>
                          <a:spcPts val="0"/>
                        </a:spcBef>
                        <a:spcAft>
                          <a:spcPts val="0"/>
                        </a:spcAft>
                        <a:buNone/>
                      </a:pPr>
                      <a:r>
                        <a:rPr lang="en-US" sz="1000"/>
                        <a:t>stddev</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solidFill>
                            <a:schemeClr val="dk1"/>
                          </a:solidFill>
                        </a:rPr>
                        <a:t>78.95 </a:t>
                      </a:r>
                      <a:r>
                        <a:rPr lang="en-US" sz="1000">
                          <a:solidFill>
                            <a:schemeClr val="dk1"/>
                          </a:solidFill>
                          <a:highlight>
                            <a:srgbClr val="FFFFFF"/>
                          </a:highlight>
                        </a:rPr>
                        <a:t>μs</a:t>
                      </a:r>
                      <a:endParaRPr sz="1000"/>
                    </a:p>
                  </a:txBody>
                  <a:tcPr marT="91425" marB="91425" marR="91425" marL="91425"/>
                </a:tc>
                <a:tc>
                  <a:txBody>
                    <a:bodyPr/>
                    <a:lstStyle/>
                    <a:p>
                      <a:pPr indent="0" lvl="0" marL="0" rtl="0" algn="l">
                        <a:spcBef>
                          <a:spcPts val="0"/>
                        </a:spcBef>
                        <a:spcAft>
                          <a:spcPts val="0"/>
                        </a:spcAft>
                        <a:buNone/>
                      </a:pPr>
                      <a:r>
                        <a:rPr lang="en-US" sz="1000">
                          <a:solidFill>
                            <a:schemeClr val="dk1"/>
                          </a:solidFill>
                        </a:rPr>
                        <a:t>68.6 </a:t>
                      </a:r>
                      <a:r>
                        <a:rPr lang="en-US" sz="1000">
                          <a:solidFill>
                            <a:schemeClr val="dk1"/>
                          </a:solidFill>
                          <a:highlight>
                            <a:srgbClr val="FFFFFF"/>
                          </a:highlight>
                        </a:rPr>
                        <a:t>μs</a:t>
                      </a:r>
                      <a:endParaRPr sz="1000"/>
                    </a:p>
                  </a:txBody>
                  <a:tcPr marT="91425" marB="91425" marR="91425" marL="91425"/>
                </a:tc>
              </a:tr>
              <a:tr h="341775">
                <a:tc>
                  <a:txBody>
                    <a:bodyPr/>
                    <a:lstStyle/>
                    <a:p>
                      <a:pPr indent="0" lvl="0" marL="0" rtl="0" algn="l">
                        <a:spcBef>
                          <a:spcPts val="0"/>
                        </a:spcBef>
                        <a:spcAft>
                          <a:spcPts val="0"/>
                        </a:spcAft>
                        <a:buNone/>
                      </a:pPr>
                      <a:r>
                        <a:rPr lang="en-US" sz="1000"/>
                        <a:t>ID</a:t>
                      </a:r>
                      <a:endParaRPr sz="1000"/>
                    </a:p>
                  </a:txBody>
                  <a:tcPr marT="91425" marB="91425" marR="91425" marL="91425">
                    <a:solidFill>
                      <a:schemeClr val="lt2"/>
                    </a:solidFill>
                  </a:tcPr>
                </a:tc>
                <a:tc>
                  <a:txBody>
                    <a:bodyPr/>
                    <a:lstStyle/>
                    <a:p>
                      <a:pPr indent="0" lvl="0" marL="0" rtl="0" algn="l">
                        <a:spcBef>
                          <a:spcPts val="0"/>
                        </a:spcBef>
                        <a:spcAft>
                          <a:spcPts val="0"/>
                        </a:spcAft>
                        <a:buNone/>
                      </a:pPr>
                      <a:r>
                        <a:rPr lang="en-US" sz="1000"/>
                        <a:t>W_9</a:t>
                      </a:r>
                      <a:endParaRPr sz="1000"/>
                    </a:p>
                  </a:txBody>
                  <a:tcPr marT="91425" marB="91425" marR="91425" marL="91425"/>
                </a:tc>
                <a:tc>
                  <a:txBody>
                    <a:bodyPr/>
                    <a:lstStyle/>
                    <a:p>
                      <a:pPr indent="0" lvl="0" marL="0" rtl="0" algn="l">
                        <a:spcBef>
                          <a:spcPts val="0"/>
                        </a:spcBef>
                        <a:spcAft>
                          <a:spcPts val="0"/>
                        </a:spcAft>
                        <a:buNone/>
                      </a:pPr>
                      <a:r>
                        <a:rPr lang="en-US" sz="1000"/>
                        <a:t>W_9</a:t>
                      </a:r>
                      <a:endParaRPr sz="1000"/>
                    </a:p>
                  </a:txBody>
                  <a:tcPr marT="91425" marB="91425" marR="91425" marL="91425"/>
                </a:tc>
              </a:tr>
            </a:tbl>
          </a:graphicData>
        </a:graphic>
      </p:graphicFrame>
      <p:sp>
        <p:nvSpPr>
          <p:cNvPr id="703" name="Google Shape;703;p78"/>
          <p:cNvSpPr txBox="1"/>
          <p:nvPr/>
        </p:nvSpPr>
        <p:spPr>
          <a:xfrm>
            <a:off x="311700" y="972325"/>
            <a:ext cx="64449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W_3</a:t>
            </a:r>
            <a:r>
              <a:rPr lang="en-US" sz="1600">
                <a:solidFill>
                  <a:schemeClr val="dk1"/>
                </a:solidFill>
              </a:rPr>
              <a:t>-based root shows 12.85% lower latency in 90th%</a:t>
            </a:r>
            <a:endParaRPr sz="1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9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10" name="Google Shape;710;p7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711" name="Google Shape;711;p79"/>
          <p:cNvGraphicFramePr/>
          <p:nvPr/>
        </p:nvGraphicFramePr>
        <p:xfrm>
          <a:off x="5027625" y="1989525"/>
          <a:ext cx="3000000" cy="3000000"/>
        </p:xfrm>
        <a:graphic>
          <a:graphicData uri="http://schemas.openxmlformats.org/drawingml/2006/table">
            <a:tbl>
              <a:tblPr>
                <a:noFill/>
                <a:tableStyleId>{D3A5CBB6-DB43-4B44-8D8D-546A20A11EAF}</a:tableStyleId>
              </a:tblPr>
              <a:tblGrid>
                <a:gridCol w="769300"/>
                <a:gridCol w="1403300"/>
                <a:gridCol w="1103850"/>
              </a:tblGrid>
              <a:tr h="352375">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b="1" lang="en-US" sz="1000">
                          <a:solidFill>
                            <a:schemeClr val="lt1"/>
                          </a:solidFill>
                        </a:rPr>
                        <a:t>BEST-WEIGHTED</a:t>
                      </a:r>
                      <a:endParaRPr b="1" sz="10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US" sz="1000">
                          <a:solidFill>
                            <a:schemeClr val="lt1"/>
                          </a:solidFill>
                        </a:rPr>
                        <a:t>LEMON-2</a:t>
                      </a:r>
                      <a:endParaRPr b="1" sz="1000">
                        <a:solidFill>
                          <a:schemeClr val="lt1"/>
                        </a:solidFill>
                      </a:endParaRPr>
                    </a:p>
                  </a:txBody>
                  <a:tcPr marT="91425" marB="91425" marR="91425" marL="91425">
                    <a:solidFill>
                      <a:schemeClr val="accent6"/>
                    </a:solidFill>
                  </a:tcPr>
                </a:tc>
              </a:tr>
              <a:tr h="381725">
                <a:tc>
                  <a:txBody>
                    <a:bodyPr/>
                    <a:lstStyle/>
                    <a:p>
                      <a:pPr indent="0" lvl="0" marL="0" rtl="0" algn="l">
                        <a:spcBef>
                          <a:spcPts val="0"/>
                        </a:spcBef>
                        <a:spcAft>
                          <a:spcPts val="0"/>
                        </a:spcAft>
                        <a:buNone/>
                      </a:pPr>
                      <a:r>
                        <a:rPr lang="en-US" sz="1000"/>
                        <a:t>90th %</a:t>
                      </a:r>
                      <a:endParaRPr sz="1000"/>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en-US" sz="1000">
                          <a:solidFill>
                            <a:schemeClr val="dk1"/>
                          </a:solidFill>
                        </a:rPr>
                        <a:t>358 </a:t>
                      </a:r>
                      <a:r>
                        <a:rPr b="1" lang="en-US" sz="1000">
                          <a:solidFill>
                            <a:schemeClr val="dk1"/>
                          </a:solidFill>
                          <a:highlight>
                            <a:srgbClr val="FFFFFF"/>
                          </a:highlight>
                        </a:rPr>
                        <a:t>μs</a:t>
                      </a:r>
                      <a:endParaRPr b="1"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000">
                          <a:solidFill>
                            <a:schemeClr val="dk1"/>
                          </a:solidFill>
                        </a:rPr>
                        <a:t>325 </a:t>
                      </a:r>
                      <a:r>
                        <a:rPr b="1" lang="en-US" sz="1000">
                          <a:solidFill>
                            <a:schemeClr val="dk1"/>
                          </a:solidFill>
                          <a:highlight>
                            <a:srgbClr val="FFFFFF"/>
                          </a:highlight>
                        </a:rPr>
                        <a:t>μs</a:t>
                      </a:r>
                      <a:endParaRPr b="1" sz="10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sz="1000"/>
                        <a:t>median</a:t>
                      </a:r>
                      <a:endParaRPr sz="1000"/>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sz="1000">
                          <a:solidFill>
                            <a:schemeClr val="dk1"/>
                          </a:solidFill>
                        </a:rPr>
                        <a:t>247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rPr>
                        <a:t>223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sz="1000"/>
                        <a:t>mean</a:t>
                      </a:r>
                      <a:endParaRPr sz="1000"/>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sz="1000">
                          <a:solidFill>
                            <a:schemeClr val="dk1"/>
                          </a:solidFill>
                        </a:rPr>
                        <a:t>261.4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rPr>
                        <a:t>236.7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sz="1000"/>
                        <a:t>stddev</a:t>
                      </a:r>
                      <a:endParaRPr sz="1000"/>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sz="1000">
                          <a:solidFill>
                            <a:schemeClr val="dk1"/>
                          </a:solidFill>
                        </a:rPr>
                        <a:t>78.95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rPr>
                        <a:t>76.39 </a:t>
                      </a:r>
                      <a:r>
                        <a:rPr lang="en-US" sz="1000">
                          <a:solidFill>
                            <a:schemeClr val="dk1"/>
                          </a:solidFill>
                          <a:highlight>
                            <a:srgbClr val="FFFFFF"/>
                          </a:highlight>
                        </a:rPr>
                        <a:t>μs</a:t>
                      </a:r>
                      <a:endParaRPr sz="1000"/>
                    </a:p>
                  </a:txBody>
                  <a:tcPr marT="91425" marB="91425" marR="91425" marL="91425">
                    <a:lnL cap="flat" cmpd="sng" w="9525">
                      <a:solidFill>
                        <a:srgbClr val="9E9E9E"/>
                      </a:solidFill>
                      <a:prstDash val="solid"/>
                      <a:round/>
                      <a:headEnd len="sm" w="sm" type="none"/>
                      <a:tailEnd len="sm" w="sm" type="none"/>
                    </a:lnL>
                  </a:tcPr>
                </a:tc>
              </a:tr>
              <a:tr h="341775">
                <a:tc>
                  <a:txBody>
                    <a:bodyPr/>
                    <a:lstStyle/>
                    <a:p>
                      <a:pPr indent="0" lvl="0" marL="0" rtl="0" algn="l">
                        <a:spcBef>
                          <a:spcPts val="0"/>
                        </a:spcBef>
                        <a:spcAft>
                          <a:spcPts val="0"/>
                        </a:spcAft>
                        <a:buNone/>
                      </a:pPr>
                      <a:r>
                        <a:rPr lang="en-US" sz="1000"/>
                        <a:t>ID</a:t>
                      </a:r>
                      <a:endParaRPr sz="1000"/>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sz="1000"/>
                        <a:t>W_9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000"/>
                        <a:t>W_9</a:t>
                      </a:r>
                      <a:endParaRPr sz="1000"/>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712" name="Google Shape;712;p7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 LemonDrop Comparison</a:t>
            </a:r>
            <a:endParaRPr sz="2500">
              <a:solidFill>
                <a:schemeClr val="dk1"/>
              </a:solidFill>
            </a:endParaRPr>
          </a:p>
        </p:txBody>
      </p:sp>
      <p:pic>
        <p:nvPicPr>
          <p:cNvPr id="713" name="Google Shape;713;p79"/>
          <p:cNvPicPr preferRelativeResize="0"/>
          <p:nvPr/>
        </p:nvPicPr>
        <p:blipFill rotWithShape="1">
          <a:blip r:embed="rId3">
            <a:alphaModFix/>
          </a:blip>
          <a:srcRect b="0" l="0" r="0" t="0"/>
          <a:stretch/>
        </p:blipFill>
        <p:spPr>
          <a:xfrm>
            <a:off x="1328375" y="1700416"/>
            <a:ext cx="3011124" cy="3034834"/>
          </a:xfrm>
          <a:prstGeom prst="rect">
            <a:avLst/>
          </a:prstGeom>
          <a:noFill/>
          <a:ln>
            <a:noFill/>
          </a:ln>
        </p:spPr>
      </p:pic>
      <p:pic>
        <p:nvPicPr>
          <p:cNvPr id="714" name="Google Shape;714;p79"/>
          <p:cNvPicPr preferRelativeResize="0"/>
          <p:nvPr/>
        </p:nvPicPr>
        <p:blipFill rotWithShape="1">
          <a:blip r:embed="rId4">
            <a:alphaModFix/>
          </a:blip>
          <a:srcRect b="0" l="0" r="0" t="0"/>
          <a:stretch/>
        </p:blipFill>
        <p:spPr>
          <a:xfrm>
            <a:off x="1328375" y="1700416"/>
            <a:ext cx="3011124" cy="3034834"/>
          </a:xfrm>
          <a:prstGeom prst="rect">
            <a:avLst/>
          </a:prstGeom>
          <a:noFill/>
          <a:ln>
            <a:noFill/>
          </a:ln>
        </p:spPr>
      </p:pic>
      <p:sp>
        <p:nvSpPr>
          <p:cNvPr id="715" name="Google Shape;715;p79"/>
          <p:cNvSpPr txBox="1"/>
          <p:nvPr/>
        </p:nvSpPr>
        <p:spPr>
          <a:xfrm>
            <a:off x="311700" y="667525"/>
            <a:ext cx="5757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accent6"/>
                </a:solidFill>
              </a:rPr>
              <a:t>LEMON-2</a:t>
            </a:r>
            <a:r>
              <a:rPr lang="en-US" sz="1600">
                <a:solidFill>
                  <a:schemeClr val="dk1"/>
                </a:solidFill>
              </a:rPr>
              <a:t> 9.22% lower 90th % than </a:t>
            </a:r>
            <a:r>
              <a:rPr b="1" lang="en-US" sz="1600">
                <a:solidFill>
                  <a:schemeClr val="dk1"/>
                </a:solidFill>
              </a:rPr>
              <a:t>BEST-WEIGHTED</a:t>
            </a:r>
            <a:endParaRPr b="1" sz="1600">
              <a:solidFill>
                <a:schemeClr val="dk1"/>
              </a:solidFill>
            </a:endParaRPr>
          </a:p>
        </p:txBody>
      </p:sp>
      <p:sp>
        <p:nvSpPr>
          <p:cNvPr id="716" name="Google Shape;716;p79"/>
          <p:cNvSpPr txBox="1"/>
          <p:nvPr/>
        </p:nvSpPr>
        <p:spPr>
          <a:xfrm>
            <a:off x="311700" y="972325"/>
            <a:ext cx="7710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accent6"/>
                </a:solidFill>
              </a:rPr>
              <a:t>LEMON-2</a:t>
            </a:r>
            <a:r>
              <a:rPr lang="en-US" sz="1600">
                <a:solidFill>
                  <a:schemeClr val="dk1"/>
                </a:solidFill>
              </a:rPr>
              <a:t> left-</a:t>
            </a:r>
            <a:r>
              <a:rPr lang="en-US" sz="1600">
                <a:solidFill>
                  <a:schemeClr val="dk1"/>
                </a:solidFill>
              </a:rPr>
              <a:t>shifted CDF</a:t>
            </a:r>
            <a:r>
              <a:rPr lang="en-US" sz="1600">
                <a:solidFill>
                  <a:schemeClr val="dk1"/>
                </a:solidFill>
              </a:rPr>
              <a:t> profile vs </a:t>
            </a:r>
            <a:r>
              <a:rPr b="1" lang="en-US" sz="1600">
                <a:solidFill>
                  <a:schemeClr val="dk1"/>
                </a:solidFill>
              </a:rPr>
              <a:t>BEST-WEIGHTED</a:t>
            </a:r>
            <a:endParaRPr b="1" sz="1600">
              <a:solidFill>
                <a:schemeClr val="dk1"/>
              </a:solidFill>
            </a:endParaRPr>
          </a:p>
        </p:txBody>
      </p:sp>
      <p:pic>
        <p:nvPicPr>
          <p:cNvPr id="717" name="Google Shape;717;p79"/>
          <p:cNvPicPr preferRelativeResize="0"/>
          <p:nvPr/>
        </p:nvPicPr>
        <p:blipFill>
          <a:blip r:embed="rId5">
            <a:alphaModFix/>
          </a:blip>
          <a:stretch>
            <a:fillRect/>
          </a:stretch>
        </p:blipFill>
        <p:spPr>
          <a:xfrm>
            <a:off x="1413150" y="1738013"/>
            <a:ext cx="3011123" cy="2959643"/>
          </a:xfrm>
          <a:prstGeom prst="rect">
            <a:avLst/>
          </a:prstGeom>
          <a:noFill/>
          <a:ln>
            <a:noFill/>
          </a:ln>
        </p:spPr>
      </p:pic>
      <p:sp>
        <p:nvSpPr>
          <p:cNvPr id="718" name="Google Shape;718;p79"/>
          <p:cNvSpPr txBox="1"/>
          <p:nvPr/>
        </p:nvSpPr>
        <p:spPr>
          <a:xfrm>
            <a:off x="311700" y="1277125"/>
            <a:ext cx="7710300" cy="5727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accent6"/>
                </a:solidFill>
              </a:rPr>
              <a:t>LEMON-2</a:t>
            </a:r>
            <a:r>
              <a:rPr lang="en-US" sz="1600">
                <a:solidFill>
                  <a:schemeClr val="dk1"/>
                </a:solidFill>
              </a:rPr>
              <a:t> slightly less variant</a:t>
            </a:r>
            <a:endParaRPr b="1" sz="1600">
              <a:solidFill>
                <a:schemeClr val="dk1"/>
              </a:solidFill>
            </a:endParaRPr>
          </a:p>
        </p:txBody>
      </p:sp>
      <p:sp>
        <p:nvSpPr>
          <p:cNvPr id="719" name="Google Shape;719;p79"/>
          <p:cNvSpPr txBox="1"/>
          <p:nvPr/>
        </p:nvSpPr>
        <p:spPr>
          <a:xfrm>
            <a:off x="5040300" y="4197875"/>
            <a:ext cx="5757300" cy="5727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US" sz="1200">
                <a:solidFill>
                  <a:schemeClr val="dk1"/>
                </a:solidFill>
              </a:rPr>
              <a:t>LEMON-2 converged in 0.0016sec</a:t>
            </a:r>
            <a:endParaRPr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26" name="Google Shape;726;p8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727" name="Google Shape;727;p8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 LemonDrop Comparison</a:t>
            </a:r>
            <a:endParaRPr sz="2500">
              <a:solidFill>
                <a:schemeClr val="dk1"/>
              </a:solidFill>
            </a:endParaRPr>
          </a:p>
        </p:txBody>
      </p:sp>
      <p:pic>
        <p:nvPicPr>
          <p:cNvPr id="728" name="Google Shape;728;p80"/>
          <p:cNvPicPr preferRelativeResize="0"/>
          <p:nvPr/>
        </p:nvPicPr>
        <p:blipFill rotWithShape="1">
          <a:blip r:embed="rId3">
            <a:alphaModFix/>
          </a:blip>
          <a:srcRect b="0" l="0" r="0" t="0"/>
          <a:stretch/>
        </p:blipFill>
        <p:spPr>
          <a:xfrm>
            <a:off x="3058159" y="1513875"/>
            <a:ext cx="2832318" cy="2854600"/>
          </a:xfrm>
          <a:prstGeom prst="rect">
            <a:avLst/>
          </a:prstGeom>
          <a:noFill/>
          <a:ln>
            <a:noFill/>
          </a:ln>
        </p:spPr>
      </p:pic>
      <p:pic>
        <p:nvPicPr>
          <p:cNvPr id="729" name="Google Shape;729;p80"/>
          <p:cNvPicPr preferRelativeResize="0"/>
          <p:nvPr/>
        </p:nvPicPr>
        <p:blipFill>
          <a:blip r:embed="rId4">
            <a:alphaModFix/>
          </a:blip>
          <a:stretch>
            <a:fillRect/>
          </a:stretch>
        </p:blipFill>
        <p:spPr>
          <a:xfrm>
            <a:off x="5943600" y="1569414"/>
            <a:ext cx="2904248" cy="2854610"/>
          </a:xfrm>
          <a:prstGeom prst="rect">
            <a:avLst/>
          </a:prstGeom>
          <a:noFill/>
          <a:ln>
            <a:noFill/>
          </a:ln>
        </p:spPr>
      </p:pic>
      <p:pic>
        <p:nvPicPr>
          <p:cNvPr id="730" name="Google Shape;730;p80"/>
          <p:cNvPicPr preferRelativeResize="0"/>
          <p:nvPr/>
        </p:nvPicPr>
        <p:blipFill rotWithShape="1">
          <a:blip r:embed="rId5">
            <a:alphaModFix/>
          </a:blip>
          <a:srcRect b="0" l="0" r="0" t="0"/>
          <a:stretch/>
        </p:blipFill>
        <p:spPr>
          <a:xfrm>
            <a:off x="162559" y="1513875"/>
            <a:ext cx="2832318" cy="2854600"/>
          </a:xfrm>
          <a:prstGeom prst="rect">
            <a:avLst/>
          </a:prstGeom>
          <a:noFill/>
          <a:ln>
            <a:noFill/>
          </a:ln>
        </p:spPr>
      </p:pic>
      <p:sp>
        <p:nvSpPr>
          <p:cNvPr id="731" name="Google Shape;731;p80"/>
          <p:cNvSpPr txBox="1"/>
          <p:nvPr/>
        </p:nvSpPr>
        <p:spPr>
          <a:xfrm>
            <a:off x="1112850" y="4564850"/>
            <a:ext cx="6618900" cy="572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0000"/>
              </a:buClr>
              <a:buSzPts val="1600"/>
              <a:buChar char="➢"/>
            </a:pPr>
            <a:r>
              <a:rPr b="1" lang="en-US" sz="1600">
                <a:solidFill>
                  <a:srgbClr val="FF0000"/>
                </a:solidFill>
              </a:rPr>
              <a:t>Comparable performance, Lemon offers more stability  </a:t>
            </a:r>
            <a:endParaRPr b="1" sz="1600">
              <a:solidFill>
                <a:srgbClr val="FF0000"/>
              </a:solidFill>
            </a:endParaRPr>
          </a:p>
        </p:txBody>
      </p:sp>
      <p:sp>
        <p:nvSpPr>
          <p:cNvPr id="732" name="Google Shape;732;p80"/>
          <p:cNvSpPr txBox="1"/>
          <p:nvPr/>
        </p:nvSpPr>
        <p:spPr>
          <a:xfrm>
            <a:off x="311700" y="667525"/>
            <a:ext cx="8130600" cy="19041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b="1" lang="en-US" sz="1600">
                <a:solidFill>
                  <a:schemeClr val="accent6"/>
                </a:solidFill>
              </a:rPr>
              <a:t>BEST-WEIGHTED</a:t>
            </a:r>
            <a:r>
              <a:rPr b="1" lang="en-US" sz="1600">
                <a:solidFill>
                  <a:schemeClr val="accent6"/>
                </a:solidFill>
              </a:rPr>
              <a:t>-W_3</a:t>
            </a:r>
            <a:r>
              <a:rPr lang="en-US" sz="1600">
                <a:solidFill>
                  <a:schemeClr val="dk1"/>
                </a:solidFill>
              </a:rPr>
              <a:t> displays better performing worst receiver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rgbClr val="FF0000"/>
                </a:solidFill>
              </a:rPr>
              <a:t>LEMON-1</a:t>
            </a:r>
            <a:r>
              <a:rPr lang="en-US" sz="1600">
                <a:solidFill>
                  <a:schemeClr val="dk1"/>
                </a:solidFill>
              </a:rPr>
              <a:t> and </a:t>
            </a:r>
            <a:r>
              <a:rPr b="1" lang="en-US" sz="1600">
                <a:solidFill>
                  <a:srgbClr val="FF00FF"/>
                </a:solidFill>
              </a:rPr>
              <a:t>LEMON-2</a:t>
            </a:r>
            <a:r>
              <a:rPr lang="en-US" sz="1600">
                <a:solidFill>
                  <a:schemeClr val="dk1"/>
                </a:solidFill>
              </a:rPr>
              <a:t> show overall healthier receiver profiles and less variance</a:t>
            </a:r>
            <a:endParaRPr sz="1600">
              <a:solidFill>
                <a:schemeClr val="dk1"/>
              </a:solidFill>
            </a:endParaRPr>
          </a:p>
        </p:txBody>
      </p:sp>
      <p:sp>
        <p:nvSpPr>
          <p:cNvPr id="733" name="Google Shape;733;p80"/>
          <p:cNvSpPr txBox="1"/>
          <p:nvPr/>
        </p:nvSpPr>
        <p:spPr>
          <a:xfrm>
            <a:off x="1029900" y="4350275"/>
            <a:ext cx="6277800" cy="572700"/>
          </a:xfrm>
          <a:prstGeom prst="rect">
            <a:avLst/>
          </a:prstGeom>
          <a:noFill/>
          <a:ln>
            <a:noFill/>
          </a:ln>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lang="en-US" sz="1200">
                <a:solidFill>
                  <a:schemeClr val="dk1"/>
                </a:solidFill>
              </a:rPr>
              <a:t>LEMON-1 and </a:t>
            </a:r>
            <a:r>
              <a:rPr lang="en-US" sz="1200">
                <a:solidFill>
                  <a:schemeClr val="dk1"/>
                </a:solidFill>
              </a:rPr>
              <a:t>LEMON-2 converged respectively in 0.0346 and 0.0016 seconds</a:t>
            </a:r>
            <a:endParaRPr sz="12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278" name="Google Shape;278;p45"/>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279" name="Google Shape;279;p4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280" name="Google Shape;280;p45"/>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281" name="Google Shape;281;p45"/>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282" name="Google Shape;282;p45"/>
          <p:cNvSpPr txBox="1"/>
          <p:nvPr/>
        </p:nvSpPr>
        <p:spPr>
          <a:xfrm>
            <a:off x="311700" y="847675"/>
            <a:ext cx="5715000" cy="21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Techniques:</a:t>
            </a:r>
            <a:endParaRPr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283" name="Google Shape;283;p45"/>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40" name="Google Shape;740;p8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Conclusions</a:t>
            </a:r>
            <a:endParaRPr sz="2500">
              <a:solidFill>
                <a:schemeClr val="dk1"/>
              </a:solidFill>
            </a:endParaRPr>
          </a:p>
        </p:txBody>
      </p:sp>
      <p:sp>
        <p:nvSpPr>
          <p:cNvPr id="741" name="Google Shape;741;p8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2" name="Google Shape;742;p81"/>
          <p:cNvSpPr txBox="1"/>
          <p:nvPr/>
        </p:nvSpPr>
        <p:spPr>
          <a:xfrm>
            <a:off x="311700" y="1304875"/>
            <a:ext cx="5235900" cy="3456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US" sz="1800">
                <a:solidFill>
                  <a:schemeClr val="dk1"/>
                </a:solidFill>
              </a:rPr>
              <a:t>Flexible Selection Framework</a:t>
            </a:r>
            <a:r>
              <a:rPr lang="en-US" sz="1800"/>
              <a:t>:</a:t>
            </a:r>
            <a:endParaRPr sz="1800"/>
          </a:p>
          <a:p>
            <a:pPr indent="-342900" lvl="1" marL="914400" rtl="0" algn="l">
              <a:lnSpc>
                <a:spcPct val="115000"/>
              </a:lnSpc>
              <a:spcBef>
                <a:spcPts val="0"/>
              </a:spcBef>
              <a:spcAft>
                <a:spcPts val="0"/>
              </a:spcAft>
              <a:buSzPts val="1800"/>
              <a:buAutoNum type="alphaLcPeriod"/>
            </a:pPr>
            <a:r>
              <a:rPr lang="en-US" sz="1800"/>
              <a:t>Detects </a:t>
            </a:r>
            <a:r>
              <a:rPr lang="en-US" sz="1800"/>
              <a:t>stragglers</a:t>
            </a:r>
            <a:endParaRPr sz="1800"/>
          </a:p>
          <a:p>
            <a:pPr indent="-342900" lvl="1" marL="914400" rtl="0" algn="l">
              <a:lnSpc>
                <a:spcPct val="115000"/>
              </a:lnSpc>
              <a:spcBef>
                <a:spcPts val="0"/>
              </a:spcBef>
              <a:spcAft>
                <a:spcPts val="0"/>
              </a:spcAft>
              <a:buSzPts val="1800"/>
              <a:buAutoNum type="alphaLcPeriod"/>
            </a:pPr>
            <a:r>
              <a:rPr lang="en-US" sz="1800"/>
              <a:t>Improves multicast latency </a:t>
            </a:r>
            <a:r>
              <a:rPr lang="en-US" sz="1800">
                <a:solidFill>
                  <a:schemeClr val="dk1"/>
                </a:solidFill>
              </a:rPr>
              <a:t>(</a:t>
            </a:r>
            <a:r>
              <a:rPr lang="en-US" sz="1800">
                <a:solidFill>
                  <a:schemeClr val="dk1"/>
                </a:solidFill>
                <a:highlight>
                  <a:schemeClr val="lt1"/>
                </a:highlight>
              </a:rPr>
              <a:t>μs</a:t>
            </a:r>
            <a:r>
              <a:rPr lang="en-US" sz="1800">
                <a:solidFill>
                  <a:schemeClr val="dk1"/>
                </a:solidFill>
              </a:rPr>
              <a:t>)</a:t>
            </a:r>
            <a:endParaRPr sz="1800"/>
          </a:p>
          <a:p>
            <a:pPr indent="-342900" lvl="1" marL="914400" rtl="0" algn="l">
              <a:lnSpc>
                <a:spcPct val="115000"/>
              </a:lnSpc>
              <a:spcBef>
                <a:spcPts val="0"/>
              </a:spcBef>
              <a:spcAft>
                <a:spcPts val="0"/>
              </a:spcAft>
              <a:buSzPts val="1800"/>
              <a:buAutoNum type="alphaLcPeriod"/>
            </a:pPr>
            <a:r>
              <a:rPr lang="en-US" sz="1800">
                <a:solidFill>
                  <a:schemeClr val="dk1"/>
                </a:solidFill>
              </a:rPr>
              <a:t>Trade-offs between variance x perf.</a:t>
            </a:r>
            <a:endParaRPr sz="1800">
              <a:solidFill>
                <a:schemeClr val="dk1"/>
              </a:solidFill>
            </a:endParaRPr>
          </a:p>
          <a:p>
            <a:pPr indent="-342900" lvl="1" marL="914400" rtl="0" algn="l">
              <a:lnSpc>
                <a:spcPct val="115000"/>
              </a:lnSpc>
              <a:spcBef>
                <a:spcPts val="0"/>
              </a:spcBef>
              <a:spcAft>
                <a:spcPts val="0"/>
              </a:spcAft>
              <a:buClr>
                <a:schemeClr val="dk1"/>
              </a:buClr>
              <a:buSzPts val="1800"/>
              <a:buAutoNum type="alphaLcPeriod"/>
            </a:pPr>
            <a:r>
              <a:rPr lang="en-US" sz="1800">
                <a:solidFill>
                  <a:schemeClr val="dk1"/>
                </a:solidFill>
              </a:rPr>
              <a:t>Straight-Forward, Lightweight</a:t>
            </a:r>
            <a:endParaRPr sz="1800"/>
          </a:p>
          <a:p>
            <a:pPr indent="-342900" lvl="0" marL="457200" rtl="0" algn="l">
              <a:lnSpc>
                <a:spcPct val="115000"/>
              </a:lnSpc>
              <a:spcBef>
                <a:spcPts val="0"/>
              </a:spcBef>
              <a:spcAft>
                <a:spcPts val="0"/>
              </a:spcAft>
              <a:buSzPts val="1800"/>
              <a:buAutoNum type="arabicPeriod"/>
            </a:pPr>
            <a:r>
              <a:rPr lang="en-US" sz="1800"/>
              <a:t>C</a:t>
            </a:r>
            <a:r>
              <a:rPr lang="en-US" sz="1800"/>
              <a:t>omparable</a:t>
            </a:r>
            <a:r>
              <a:rPr lang="en-US" sz="1800"/>
              <a:t> to LemonDrop</a:t>
            </a:r>
            <a:endParaRPr sz="1800"/>
          </a:p>
          <a:p>
            <a:pPr indent="-342900" lvl="1" marL="914400" rtl="0" algn="l">
              <a:lnSpc>
                <a:spcPct val="115000"/>
              </a:lnSpc>
              <a:spcBef>
                <a:spcPts val="0"/>
              </a:spcBef>
              <a:spcAft>
                <a:spcPts val="0"/>
              </a:spcAft>
              <a:buSzPts val="1800"/>
              <a:buAutoNum type="alphaLcPeriod"/>
            </a:pPr>
            <a:r>
              <a:rPr lang="en-US" sz="1800"/>
              <a:t>pre-defined hyperparameters (ε , n)</a:t>
            </a:r>
            <a:endParaRPr sz="1800"/>
          </a:p>
        </p:txBody>
      </p:sp>
      <p:sp>
        <p:nvSpPr>
          <p:cNvPr id="743" name="Google Shape;743;p81"/>
          <p:cNvSpPr txBox="1"/>
          <p:nvPr/>
        </p:nvSpPr>
        <p:spPr>
          <a:xfrm>
            <a:off x="5112300" y="1304875"/>
            <a:ext cx="4156500" cy="2474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US" sz="1800"/>
              <a:t>Incremental Updates</a:t>
            </a:r>
            <a:endParaRPr sz="1800"/>
          </a:p>
          <a:p>
            <a:pPr indent="-342900" lvl="1" marL="914400" rtl="0" algn="l">
              <a:lnSpc>
                <a:spcPct val="115000"/>
              </a:lnSpc>
              <a:spcBef>
                <a:spcPts val="0"/>
              </a:spcBef>
              <a:spcAft>
                <a:spcPts val="0"/>
              </a:spcAft>
              <a:buSzPts val="1800"/>
              <a:buAutoNum type="alphaLcPeriod"/>
            </a:pPr>
            <a:r>
              <a:rPr lang="en-US" sz="1800"/>
              <a:t>Latency profile per subtree</a:t>
            </a:r>
            <a:endParaRPr sz="1800"/>
          </a:p>
          <a:p>
            <a:pPr indent="-342900" lvl="1" marL="914400" rtl="0" algn="l">
              <a:lnSpc>
                <a:spcPct val="115000"/>
              </a:lnSpc>
              <a:spcBef>
                <a:spcPts val="0"/>
              </a:spcBef>
              <a:spcAft>
                <a:spcPts val="0"/>
              </a:spcAft>
              <a:buSzPts val="1800"/>
              <a:buAutoNum type="alphaLcPeriod"/>
            </a:pPr>
            <a:r>
              <a:rPr lang="en-US" sz="1800"/>
              <a:t>auto-scale triggers</a:t>
            </a:r>
            <a:endParaRPr sz="1800"/>
          </a:p>
          <a:p>
            <a:pPr indent="-342900" lvl="0" marL="457200" rtl="0" algn="l">
              <a:lnSpc>
                <a:spcPct val="115000"/>
              </a:lnSpc>
              <a:spcBef>
                <a:spcPts val="0"/>
              </a:spcBef>
              <a:spcAft>
                <a:spcPts val="0"/>
              </a:spcAft>
              <a:buSzPts val="1800"/>
              <a:buAutoNum type="arabicPeriod"/>
            </a:pPr>
            <a:r>
              <a:rPr lang="en-US" sz="1800"/>
              <a:t>Root selection mechanism</a:t>
            </a:r>
            <a:endParaRPr sz="1800"/>
          </a:p>
          <a:p>
            <a:pPr indent="-342900" lvl="0" marL="457200" rtl="0" algn="l">
              <a:lnSpc>
                <a:spcPct val="115000"/>
              </a:lnSpc>
              <a:spcBef>
                <a:spcPts val="0"/>
              </a:spcBef>
              <a:spcAft>
                <a:spcPts val="0"/>
              </a:spcAft>
              <a:buSzPts val="1800"/>
              <a:buAutoNum type="arabicPeriod"/>
            </a:pPr>
            <a:r>
              <a:rPr lang="en-US" sz="1800"/>
              <a:t>Refining heuristic: </a:t>
            </a:r>
            <a:endParaRPr sz="1800"/>
          </a:p>
          <a:p>
            <a:pPr indent="-342900" lvl="1" marL="914400" rtl="0" algn="l">
              <a:lnSpc>
                <a:spcPct val="115000"/>
              </a:lnSpc>
              <a:spcBef>
                <a:spcPts val="0"/>
              </a:spcBef>
              <a:spcAft>
                <a:spcPts val="0"/>
              </a:spcAft>
              <a:buSzPts val="1800"/>
              <a:buAutoNum type="alphaLcPeriod"/>
            </a:pPr>
            <a:r>
              <a:rPr lang="en-US" sz="1800"/>
              <a:t>high-performance </a:t>
            </a:r>
            <a:endParaRPr sz="1800"/>
          </a:p>
          <a:p>
            <a:pPr indent="-342900" lvl="1" marL="914400" rtl="0" algn="l">
              <a:lnSpc>
                <a:spcPct val="115000"/>
              </a:lnSpc>
              <a:spcBef>
                <a:spcPts val="0"/>
              </a:spcBef>
              <a:spcAft>
                <a:spcPts val="0"/>
              </a:spcAft>
              <a:buSzPts val="1800"/>
              <a:buAutoNum type="alphaLcPeriod"/>
            </a:pPr>
            <a:r>
              <a:rPr lang="en-US" sz="1800"/>
              <a:t>stability</a:t>
            </a:r>
            <a:endParaRPr sz="1800"/>
          </a:p>
        </p:txBody>
      </p:sp>
      <p:sp>
        <p:nvSpPr>
          <p:cNvPr id="744" name="Google Shape;744;p81"/>
          <p:cNvSpPr txBox="1"/>
          <p:nvPr/>
        </p:nvSpPr>
        <p:spPr>
          <a:xfrm>
            <a:off x="1212050" y="787300"/>
            <a:ext cx="226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Takeaways</a:t>
            </a:r>
            <a:endParaRPr b="1" sz="2000">
              <a:solidFill>
                <a:schemeClr val="dk1"/>
              </a:solidFill>
            </a:endParaRPr>
          </a:p>
        </p:txBody>
      </p:sp>
      <p:sp>
        <p:nvSpPr>
          <p:cNvPr id="745" name="Google Shape;745;p81"/>
          <p:cNvSpPr txBox="1"/>
          <p:nvPr/>
        </p:nvSpPr>
        <p:spPr>
          <a:xfrm>
            <a:off x="5707850" y="787300"/>
            <a:ext cx="226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Future Work</a:t>
            </a:r>
            <a:endParaRPr b="1" sz="2000">
              <a:solidFill>
                <a:schemeClr val="dk1"/>
              </a:solidFill>
            </a:endParaRPr>
          </a:p>
        </p:txBody>
      </p:sp>
      <p:sp>
        <p:nvSpPr>
          <p:cNvPr id="746" name="Google Shape;746;p81"/>
          <p:cNvSpPr txBox="1"/>
          <p:nvPr/>
        </p:nvSpPr>
        <p:spPr>
          <a:xfrm>
            <a:off x="3617675" y="4001400"/>
            <a:ext cx="1940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Questions!</a:t>
            </a:r>
            <a:endParaRPr b="1" sz="1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 name="Shape 751"/>
        <p:cNvGrpSpPr/>
        <p:nvPr/>
      </p:nvGrpSpPr>
      <p:grpSpPr>
        <a:xfrm>
          <a:off x="0" y="0"/>
          <a:ext cx="0" cy="0"/>
          <a:chOff x="0" y="0"/>
          <a:chExt cx="0" cy="0"/>
        </a:xfrm>
      </p:grpSpPr>
      <p:sp>
        <p:nvSpPr>
          <p:cNvPr id="752" name="Google Shape;752;p8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53" name="Google Shape;753;p82"/>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LemonDrop Parametrization</a:t>
            </a:r>
            <a:endParaRPr sz="1700">
              <a:solidFill>
                <a:schemeClr val="dk1"/>
              </a:solidFill>
            </a:endParaRPr>
          </a:p>
        </p:txBody>
      </p:sp>
      <p:sp>
        <p:nvSpPr>
          <p:cNvPr id="754" name="Google Shape;754;p8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755" name="Google Shape;755;p82"/>
          <p:cNvGraphicFramePr/>
          <p:nvPr/>
        </p:nvGraphicFramePr>
        <p:xfrm>
          <a:off x="438300" y="1078375"/>
          <a:ext cx="3000000" cy="3000000"/>
        </p:xfrm>
        <a:graphic>
          <a:graphicData uri="http://schemas.openxmlformats.org/drawingml/2006/table">
            <a:tbl>
              <a:tblPr>
                <a:noFill/>
                <a:tableStyleId>{D3A5CBB6-DB43-4B44-8D8D-546A20A11EAF}</a:tableStyleId>
              </a:tblPr>
              <a:tblGrid>
                <a:gridCol w="778225"/>
                <a:gridCol w="1215675"/>
                <a:gridCol w="1198825"/>
                <a:gridCol w="1128725"/>
              </a:tblGrid>
              <a:tr h="352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LEMON-A</a:t>
                      </a:r>
                      <a:endParaRPr b="1" sz="12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b="1" lang="en-US" sz="1200">
                          <a:solidFill>
                            <a:schemeClr val="lt1"/>
                          </a:solidFill>
                        </a:rPr>
                        <a:t>LEMON-B</a:t>
                      </a:r>
                      <a:endParaRPr b="1" sz="1200">
                        <a:solidFill>
                          <a:schemeClr val="lt1"/>
                        </a:solidFill>
                      </a:endParaRPr>
                    </a:p>
                  </a:txBody>
                  <a:tcPr marT="91425" marB="91425" marR="91425" marL="91425">
                    <a:solidFill>
                      <a:srgbClr val="0065BD"/>
                    </a:solidFill>
                  </a:tcPr>
                </a:tc>
                <a:tc>
                  <a:txBody>
                    <a:bodyPr/>
                    <a:lstStyle/>
                    <a:p>
                      <a:pPr indent="0" lvl="0" marL="0" rtl="0" algn="l">
                        <a:spcBef>
                          <a:spcPts val="0"/>
                        </a:spcBef>
                        <a:spcAft>
                          <a:spcPts val="0"/>
                        </a:spcAft>
                        <a:buNone/>
                      </a:pPr>
                      <a:r>
                        <a:rPr b="1" lang="en-US" sz="1200">
                          <a:solidFill>
                            <a:schemeClr val="lt1"/>
                          </a:solidFill>
                        </a:rPr>
                        <a:t>LEMON-C</a:t>
                      </a:r>
                      <a:endParaRPr b="1" sz="1200">
                        <a:solidFill>
                          <a:schemeClr val="lt1"/>
                        </a:solidFill>
                      </a:endParaRPr>
                    </a:p>
                  </a:txBody>
                  <a:tcPr marT="91425" marB="91425" marR="91425" marL="91425">
                    <a:solidFill>
                      <a:srgbClr val="0065BD"/>
                    </a:solidFill>
                  </a:tcPr>
                </a:tc>
              </a:tr>
              <a:tr h="381725">
                <a:tc>
                  <a:txBody>
                    <a:bodyPr/>
                    <a:lstStyle/>
                    <a:p>
                      <a:pPr indent="0" lvl="0" marL="0" rtl="0" algn="l">
                        <a:spcBef>
                          <a:spcPts val="0"/>
                        </a:spcBef>
                        <a:spcAft>
                          <a:spcPts val="0"/>
                        </a:spcAft>
                        <a:buNone/>
                      </a:pPr>
                      <a:r>
                        <a:rPr lang="en-US"/>
                        <a:t>90th %</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en-US">
                          <a:solidFill>
                            <a:srgbClr val="FF0000"/>
                          </a:solidFill>
                        </a:rPr>
                        <a:t>295</a:t>
                      </a:r>
                      <a:r>
                        <a:rPr b="1" lang="en-US">
                          <a:solidFill>
                            <a:srgbClr val="FF0000"/>
                          </a:solidFill>
                        </a:rPr>
                        <a:t>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273</a:t>
                      </a:r>
                      <a:r>
                        <a:rPr b="1" lang="en-US">
                          <a:solidFill>
                            <a:srgbClr val="FF0000"/>
                          </a:solidFill>
                        </a:rPr>
                        <a:t>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a:solidFill>
                            <a:srgbClr val="FF0000"/>
                          </a:solidFill>
                        </a:rPr>
                        <a:t>285 </a:t>
                      </a:r>
                      <a:r>
                        <a:rPr b="1" lang="en-US">
                          <a:solidFill>
                            <a:srgbClr val="FF0000"/>
                          </a:solidFill>
                          <a:highlight>
                            <a:schemeClr val="lt1"/>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stddev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83.35</a:t>
                      </a:r>
                      <a:r>
                        <a:rPr lang="en-US">
                          <a:solidFill>
                            <a:schemeClr val="dk1"/>
                          </a:solidFill>
                        </a:rPr>
                        <a:t>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64.19</a:t>
                      </a:r>
                      <a:r>
                        <a:rPr lang="en-US">
                          <a:solidFill>
                            <a:schemeClr val="dk1"/>
                          </a:solidFill>
                        </a:rPr>
                        <a:t>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57.64 </a:t>
                      </a:r>
                      <a:r>
                        <a:rPr lang="en-US">
                          <a:solidFill>
                            <a:schemeClr val="dk1"/>
                          </a:solidFill>
                          <a:highlight>
                            <a:schemeClr val="lt1"/>
                          </a:highlight>
                        </a:rPr>
                        <a:t>μs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epsilon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1 x 10e-4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2.2</a:t>
                      </a:r>
                      <a:r>
                        <a:rPr lang="en-US">
                          <a:solidFill>
                            <a:schemeClr val="dk1"/>
                          </a:solidFill>
                        </a:rPr>
                        <a:t> x 10e-5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1.7 x 10e-5</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1000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10 000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100 000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conv.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TRUE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FALSE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FALSE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time</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0.0381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11.26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111.94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756" name="Google Shape;756;p82"/>
          <p:cNvPicPr preferRelativeResize="0"/>
          <p:nvPr/>
        </p:nvPicPr>
        <p:blipFill>
          <a:blip r:embed="rId3">
            <a:alphaModFix/>
          </a:blip>
          <a:stretch>
            <a:fillRect/>
          </a:stretch>
        </p:blipFill>
        <p:spPr>
          <a:xfrm>
            <a:off x="4912150" y="865325"/>
            <a:ext cx="3714562" cy="37438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8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63" name="Google Shape;763;p83"/>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LemonDrop Parametrization</a:t>
            </a:r>
            <a:endParaRPr sz="1700">
              <a:solidFill>
                <a:schemeClr val="dk1"/>
              </a:solidFill>
            </a:endParaRPr>
          </a:p>
        </p:txBody>
      </p:sp>
      <p:sp>
        <p:nvSpPr>
          <p:cNvPr id="764" name="Google Shape;764;p8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765" name="Google Shape;765;p83"/>
          <p:cNvGraphicFramePr/>
          <p:nvPr/>
        </p:nvGraphicFramePr>
        <p:xfrm>
          <a:off x="438300" y="1078375"/>
          <a:ext cx="3000000" cy="3000000"/>
        </p:xfrm>
        <a:graphic>
          <a:graphicData uri="http://schemas.openxmlformats.org/drawingml/2006/table">
            <a:tbl>
              <a:tblPr>
                <a:noFill/>
                <a:tableStyleId>{D3A5CBB6-DB43-4B44-8D8D-546A20A11EAF}</a:tableStyleId>
              </a:tblPr>
              <a:tblGrid>
                <a:gridCol w="778225"/>
                <a:gridCol w="1215675"/>
                <a:gridCol w="1198825"/>
                <a:gridCol w="1128725"/>
              </a:tblGrid>
              <a:tr h="352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LEMON-A</a:t>
                      </a:r>
                      <a:endParaRPr b="1" sz="12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b="1" lang="en-US" sz="1200">
                          <a:solidFill>
                            <a:schemeClr val="lt1"/>
                          </a:solidFill>
                        </a:rPr>
                        <a:t>LEMON-B</a:t>
                      </a:r>
                      <a:endParaRPr b="1" sz="1200">
                        <a:solidFill>
                          <a:schemeClr val="lt1"/>
                        </a:solidFill>
                      </a:endParaRPr>
                    </a:p>
                  </a:txBody>
                  <a:tcPr marT="91425" marB="91425" marR="91425" marL="91425">
                    <a:solidFill>
                      <a:srgbClr val="0065BD"/>
                    </a:solidFill>
                  </a:tcPr>
                </a:tc>
                <a:tc>
                  <a:txBody>
                    <a:bodyPr/>
                    <a:lstStyle/>
                    <a:p>
                      <a:pPr indent="0" lvl="0" marL="0" rtl="0" algn="l">
                        <a:spcBef>
                          <a:spcPts val="0"/>
                        </a:spcBef>
                        <a:spcAft>
                          <a:spcPts val="0"/>
                        </a:spcAft>
                        <a:buNone/>
                      </a:pPr>
                      <a:r>
                        <a:rPr b="1" lang="en-US" sz="1200">
                          <a:solidFill>
                            <a:schemeClr val="lt1"/>
                          </a:solidFill>
                        </a:rPr>
                        <a:t>LEMON-C</a:t>
                      </a:r>
                      <a:endParaRPr b="1" sz="1200">
                        <a:solidFill>
                          <a:schemeClr val="lt1"/>
                        </a:solidFill>
                      </a:endParaRPr>
                    </a:p>
                  </a:txBody>
                  <a:tcPr marT="91425" marB="91425" marR="91425" marL="91425">
                    <a:solidFill>
                      <a:srgbClr val="0065BD"/>
                    </a:solidFill>
                  </a:tcPr>
                </a:tc>
              </a:tr>
              <a:tr h="381725">
                <a:tc>
                  <a:txBody>
                    <a:bodyPr/>
                    <a:lstStyle/>
                    <a:p>
                      <a:pPr indent="0" lvl="0" marL="0" rtl="0" algn="l">
                        <a:spcBef>
                          <a:spcPts val="0"/>
                        </a:spcBef>
                        <a:spcAft>
                          <a:spcPts val="0"/>
                        </a:spcAft>
                        <a:buNone/>
                      </a:pPr>
                      <a:r>
                        <a:rPr lang="en-US"/>
                        <a:t>90th %</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en-US">
                          <a:solidFill>
                            <a:srgbClr val="FF0000"/>
                          </a:solidFill>
                        </a:rPr>
                        <a:t>295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273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a:solidFill>
                            <a:srgbClr val="FF0000"/>
                          </a:solidFill>
                        </a:rPr>
                        <a:t>285 </a:t>
                      </a:r>
                      <a:r>
                        <a:rPr b="1" lang="en-US">
                          <a:solidFill>
                            <a:srgbClr val="FF0000"/>
                          </a:solidFill>
                          <a:highlight>
                            <a:schemeClr val="lt1"/>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stddev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83.35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64.19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57.64 </a:t>
                      </a:r>
                      <a:r>
                        <a:rPr lang="en-US">
                          <a:solidFill>
                            <a:schemeClr val="dk1"/>
                          </a:solidFill>
                          <a:highlight>
                            <a:schemeClr val="lt1"/>
                          </a:highlight>
                        </a:rPr>
                        <a:t>μs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epsilon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1 x 10e-4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2.2 x 10e-5</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1.7 x 10e-5</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1000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10 000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100 000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conv.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TRUE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FALSE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FALSE</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time</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0.0381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11.26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solidFill>
                            <a:schemeClr val="dk1"/>
                          </a:solidFill>
                        </a:rPr>
                        <a:t>111.94 sec</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766" name="Google Shape;766;p83"/>
          <p:cNvPicPr preferRelativeResize="0"/>
          <p:nvPr/>
        </p:nvPicPr>
        <p:blipFill>
          <a:blip r:embed="rId3">
            <a:alphaModFix/>
          </a:blip>
          <a:stretch>
            <a:fillRect/>
          </a:stretch>
        </p:blipFill>
        <p:spPr>
          <a:xfrm>
            <a:off x="4912150" y="865325"/>
            <a:ext cx="3808906" cy="37438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1" name="Shape 771"/>
        <p:cNvGrpSpPr/>
        <p:nvPr/>
      </p:nvGrpSpPr>
      <p:grpSpPr>
        <a:xfrm>
          <a:off x="0" y="0"/>
          <a:ext cx="0" cy="0"/>
          <a:chOff x="0" y="0"/>
          <a:chExt cx="0" cy="0"/>
        </a:xfrm>
      </p:grpSpPr>
      <p:sp>
        <p:nvSpPr>
          <p:cNvPr id="772" name="Google Shape;772;p8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73" name="Google Shape;773;p84"/>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LemonDrop Parametrization</a:t>
            </a:r>
            <a:endParaRPr sz="1700">
              <a:solidFill>
                <a:schemeClr val="dk1"/>
              </a:solidFill>
            </a:endParaRPr>
          </a:p>
        </p:txBody>
      </p:sp>
      <p:sp>
        <p:nvSpPr>
          <p:cNvPr id="774" name="Google Shape;774;p8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pic>
        <p:nvPicPr>
          <p:cNvPr id="775" name="Google Shape;775;p84"/>
          <p:cNvPicPr preferRelativeResize="0"/>
          <p:nvPr/>
        </p:nvPicPr>
        <p:blipFill>
          <a:blip r:embed="rId3">
            <a:alphaModFix/>
          </a:blip>
          <a:stretch>
            <a:fillRect/>
          </a:stretch>
        </p:blipFill>
        <p:spPr>
          <a:xfrm>
            <a:off x="182550" y="1092762"/>
            <a:ext cx="3074700" cy="3074700"/>
          </a:xfrm>
          <a:prstGeom prst="rect">
            <a:avLst/>
          </a:prstGeom>
          <a:noFill/>
          <a:ln>
            <a:noFill/>
          </a:ln>
        </p:spPr>
      </p:pic>
      <p:pic>
        <p:nvPicPr>
          <p:cNvPr id="776" name="Google Shape;776;p84"/>
          <p:cNvPicPr preferRelativeResize="0"/>
          <p:nvPr/>
        </p:nvPicPr>
        <p:blipFill rotWithShape="1">
          <a:blip r:embed="rId4">
            <a:alphaModFix/>
          </a:blip>
          <a:srcRect b="0" l="0" r="0" t="0"/>
          <a:stretch/>
        </p:blipFill>
        <p:spPr>
          <a:xfrm>
            <a:off x="3223125" y="1092762"/>
            <a:ext cx="3074700" cy="3074700"/>
          </a:xfrm>
          <a:prstGeom prst="rect">
            <a:avLst/>
          </a:prstGeom>
          <a:noFill/>
          <a:ln>
            <a:noFill/>
          </a:ln>
        </p:spPr>
      </p:pic>
      <p:pic>
        <p:nvPicPr>
          <p:cNvPr id="777" name="Google Shape;777;p84"/>
          <p:cNvPicPr preferRelativeResize="0"/>
          <p:nvPr/>
        </p:nvPicPr>
        <p:blipFill rotWithShape="1">
          <a:blip r:embed="rId5">
            <a:alphaModFix/>
          </a:blip>
          <a:srcRect b="0" l="0" r="0" t="0"/>
          <a:stretch/>
        </p:blipFill>
        <p:spPr>
          <a:xfrm>
            <a:off x="6024725" y="1070037"/>
            <a:ext cx="3074700" cy="3074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8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84" name="Google Shape;784;p85"/>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Root Selection impacts final system significantly – WEIGHTED</a:t>
            </a:r>
            <a:endParaRPr sz="1700">
              <a:solidFill>
                <a:schemeClr val="dk1"/>
              </a:solidFill>
            </a:endParaRPr>
          </a:p>
        </p:txBody>
      </p:sp>
      <p:sp>
        <p:nvSpPr>
          <p:cNvPr id="785" name="Google Shape;785;p8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786" name="Google Shape;786;p85"/>
          <p:cNvSpPr txBox="1"/>
          <p:nvPr/>
        </p:nvSpPr>
        <p:spPr>
          <a:xfrm>
            <a:off x="311700" y="896125"/>
            <a:ext cx="3968700" cy="7578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AutoNum type="arabicPeriod"/>
            </a:pPr>
            <a:r>
              <a:rPr lang="en-US" sz="1600"/>
              <a:t>Contrast all receivers</a:t>
            </a:r>
            <a:endParaRPr sz="1600"/>
          </a:p>
        </p:txBody>
      </p:sp>
      <p:sp>
        <p:nvSpPr>
          <p:cNvPr id="787" name="Google Shape;787;p85"/>
          <p:cNvSpPr txBox="1"/>
          <p:nvPr/>
        </p:nvSpPr>
        <p:spPr>
          <a:xfrm>
            <a:off x="660275" y="4359350"/>
            <a:ext cx="435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a:solidFill>
                  <a:schemeClr val="dk1"/>
                </a:solidFill>
              </a:rPr>
              <a:t>Weighted = (0.7 x stddev) + (0.3 x p90)</a:t>
            </a:r>
            <a:r>
              <a:rPr b="1" lang="en-US" sz="1600">
                <a:solidFill>
                  <a:schemeClr val="dk1"/>
                </a:solidFill>
              </a:rPr>
              <a:t> </a:t>
            </a:r>
            <a:endParaRPr/>
          </a:p>
        </p:txBody>
      </p:sp>
      <p:graphicFrame>
        <p:nvGraphicFramePr>
          <p:cNvPr id="788" name="Google Shape;788;p85"/>
          <p:cNvGraphicFramePr/>
          <p:nvPr/>
        </p:nvGraphicFramePr>
        <p:xfrm>
          <a:off x="531825" y="1837125"/>
          <a:ext cx="3000000" cy="3000000"/>
        </p:xfrm>
        <a:graphic>
          <a:graphicData uri="http://schemas.openxmlformats.org/drawingml/2006/table">
            <a:tbl>
              <a:tblPr>
                <a:noFill/>
                <a:tableStyleId>{D3A5CBB6-DB43-4B44-8D8D-546A20A11EAF}</a:tableStyleId>
              </a:tblPr>
              <a:tblGrid>
                <a:gridCol w="1583600"/>
                <a:gridCol w="1334925"/>
                <a:gridCol w="1188450"/>
              </a:tblGrid>
              <a:tr h="352375">
                <a:tc>
                  <a:txBody>
                    <a:bodyPr/>
                    <a:lstStyle/>
                    <a:p>
                      <a:pPr indent="0" lvl="0" marL="0" rtl="0" algn="l">
                        <a:spcBef>
                          <a:spcPts val="0"/>
                        </a:spcBef>
                        <a:spcAft>
                          <a:spcPts val="0"/>
                        </a:spcAft>
                        <a:buClr>
                          <a:schemeClr val="dk1"/>
                        </a:buClr>
                        <a:buSzPts val="1100"/>
                        <a:buFont typeface="Arial"/>
                        <a:buNone/>
                      </a:pPr>
                      <a:r>
                        <a:rPr b="1" lang="en-US" sz="1200">
                          <a:solidFill>
                            <a:schemeClr val="dk1"/>
                          </a:solidFill>
                        </a:rPr>
                        <a:t>BEST-WEIGHTED</a:t>
                      </a:r>
                      <a:r>
                        <a:rPr b="1" lang="en-US" sz="1200">
                          <a:solidFill>
                            <a:schemeClr val="lt1"/>
                          </a:solidFill>
                        </a:rPr>
                        <a:t>D</a:t>
                      </a:r>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ROOT: W_5</a:t>
                      </a:r>
                      <a:endParaRPr b="1" sz="1200">
                        <a:solidFill>
                          <a:schemeClr val="lt1"/>
                        </a:solidFill>
                      </a:endParaRPr>
                    </a:p>
                  </a:txBody>
                  <a:tcPr marT="91425" marB="91425" marR="91425" marL="91425">
                    <a:solidFill>
                      <a:srgbClr val="0065BD"/>
                    </a:solidFill>
                  </a:tcPr>
                </a:tc>
                <a:tc>
                  <a:txBody>
                    <a:bodyPr/>
                    <a:lstStyle/>
                    <a:p>
                      <a:pPr indent="0" lvl="0" marL="0" rtl="0" algn="l">
                        <a:spcBef>
                          <a:spcPts val="0"/>
                        </a:spcBef>
                        <a:spcAft>
                          <a:spcPts val="0"/>
                        </a:spcAft>
                        <a:buNone/>
                      </a:pPr>
                      <a:r>
                        <a:rPr b="1" lang="en-US" sz="1200">
                          <a:solidFill>
                            <a:schemeClr val="lt1"/>
                          </a:solidFill>
                        </a:rPr>
                        <a:t>ROOT: W_3</a:t>
                      </a:r>
                      <a:endParaRPr b="1" sz="1200">
                        <a:solidFill>
                          <a:schemeClr val="lt1"/>
                        </a:solidFill>
                      </a:endParaRPr>
                    </a:p>
                  </a:txBody>
                  <a:tcPr marT="91425" marB="91425" marR="91425" marL="91425">
                    <a:solidFill>
                      <a:srgbClr val="0065BD"/>
                    </a:solidFill>
                  </a:tcPr>
                </a:tc>
              </a:tr>
              <a:tr h="381725">
                <a:tc>
                  <a:txBody>
                    <a:bodyPr/>
                    <a:lstStyle/>
                    <a:p>
                      <a:pPr indent="0" lvl="0" marL="0" rtl="0" algn="l">
                        <a:spcBef>
                          <a:spcPts val="0"/>
                        </a:spcBef>
                        <a:spcAft>
                          <a:spcPts val="0"/>
                        </a:spcAft>
                        <a:buNone/>
                      </a:pPr>
                      <a:r>
                        <a:rPr lang="en-US"/>
                        <a:t>90th %</a:t>
                      </a:r>
                      <a:endParaRPr/>
                    </a:p>
                  </a:txBody>
                  <a:tcPr marT="91425" marB="91425" marR="91425" marL="91425">
                    <a:solidFill>
                      <a:schemeClr val="lt2"/>
                    </a:solidFill>
                  </a:tcPr>
                </a:tc>
                <a:tc>
                  <a:txBody>
                    <a:bodyPr/>
                    <a:lstStyle/>
                    <a:p>
                      <a:pPr indent="0" lvl="0" marL="0" rtl="0" algn="l">
                        <a:spcBef>
                          <a:spcPts val="0"/>
                        </a:spcBef>
                        <a:spcAft>
                          <a:spcPts val="0"/>
                        </a:spcAft>
                        <a:buNone/>
                      </a:pPr>
                      <a:r>
                        <a:rPr b="1" lang="en-US">
                          <a:solidFill>
                            <a:srgbClr val="FF0000"/>
                          </a:solidFill>
                        </a:rPr>
                        <a:t>358 </a:t>
                      </a:r>
                      <a:r>
                        <a:rPr b="1" lang="en-US">
                          <a:solidFill>
                            <a:srgbClr val="FF0000"/>
                          </a:solidFill>
                          <a:highlight>
                            <a:srgbClr val="FFFFFF"/>
                          </a:highlight>
                        </a:rPr>
                        <a:t>μs</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b="1" lang="en-US">
                          <a:solidFill>
                            <a:srgbClr val="FF0000"/>
                          </a:solidFill>
                        </a:rPr>
                        <a:t>312 </a:t>
                      </a:r>
                      <a:r>
                        <a:rPr b="1" lang="en-US">
                          <a:solidFill>
                            <a:srgbClr val="FF0000"/>
                          </a:solidFill>
                          <a:highlight>
                            <a:srgbClr val="FFFFFF"/>
                          </a:highlight>
                        </a:rPr>
                        <a:t>μs</a:t>
                      </a:r>
                      <a:endParaRPr b="1">
                        <a:solidFill>
                          <a:srgbClr val="FF0000"/>
                        </a:solidFill>
                      </a:endParaRPr>
                    </a:p>
                  </a:txBody>
                  <a:tcPr marT="91425" marB="91425" marR="91425" marL="91425"/>
                </a:tc>
              </a:tr>
              <a:tr h="381725">
                <a:tc>
                  <a:txBody>
                    <a:bodyPr/>
                    <a:lstStyle/>
                    <a:p>
                      <a:pPr indent="0" lvl="0" marL="0" rtl="0" algn="l">
                        <a:spcBef>
                          <a:spcPts val="0"/>
                        </a:spcBef>
                        <a:spcAft>
                          <a:spcPts val="0"/>
                        </a:spcAft>
                        <a:buNone/>
                      </a:pPr>
                      <a:r>
                        <a:rPr lang="en-US"/>
                        <a:t>median</a:t>
                      </a:r>
                      <a:endParaRPr/>
                    </a:p>
                  </a:txBody>
                  <a:tcPr marT="91425" marB="91425" marR="91425" marL="91425">
                    <a:solidFill>
                      <a:schemeClr val="lt2"/>
                    </a:solidFill>
                  </a:tcPr>
                </a:tc>
                <a:tc>
                  <a:txBody>
                    <a:bodyPr/>
                    <a:lstStyle/>
                    <a:p>
                      <a:pPr indent="0" lvl="0" marL="0" rtl="0" algn="l">
                        <a:spcBef>
                          <a:spcPts val="0"/>
                        </a:spcBef>
                        <a:spcAft>
                          <a:spcPts val="0"/>
                        </a:spcAft>
                        <a:buNone/>
                      </a:pPr>
                      <a:r>
                        <a:rPr lang="en-US">
                          <a:solidFill>
                            <a:schemeClr val="dk1"/>
                          </a:solidFill>
                        </a:rPr>
                        <a:t>247 </a:t>
                      </a:r>
                      <a:r>
                        <a:rPr lang="en-US">
                          <a:solidFill>
                            <a:schemeClr val="dk1"/>
                          </a:solidFill>
                          <a:highlight>
                            <a:srgbClr val="FFFFFF"/>
                          </a:highlight>
                        </a:rPr>
                        <a:t>μs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208 </a:t>
                      </a:r>
                      <a:r>
                        <a:rPr lang="en-US">
                          <a:solidFill>
                            <a:schemeClr val="dk1"/>
                          </a:solidFill>
                          <a:highlight>
                            <a:srgbClr val="FFFFFF"/>
                          </a:highlight>
                        </a:rPr>
                        <a:t>μs</a:t>
                      </a:r>
                      <a:endParaRPr/>
                    </a:p>
                  </a:txBody>
                  <a:tcPr marT="91425" marB="91425" marR="91425" marL="91425"/>
                </a:tc>
              </a:tr>
              <a:tr h="381725">
                <a:tc>
                  <a:txBody>
                    <a:bodyPr/>
                    <a:lstStyle/>
                    <a:p>
                      <a:pPr indent="0" lvl="0" marL="0" rtl="0" algn="l">
                        <a:spcBef>
                          <a:spcPts val="0"/>
                        </a:spcBef>
                        <a:spcAft>
                          <a:spcPts val="0"/>
                        </a:spcAft>
                        <a:buNone/>
                      </a:pPr>
                      <a:r>
                        <a:rPr lang="en-US"/>
                        <a:t>mean</a:t>
                      </a:r>
                      <a:endParaRPr/>
                    </a:p>
                  </a:txBody>
                  <a:tcPr marT="91425" marB="91425" marR="91425" marL="91425">
                    <a:solidFill>
                      <a:schemeClr val="lt2"/>
                    </a:solidFill>
                  </a:tcPr>
                </a:tc>
                <a:tc>
                  <a:txBody>
                    <a:bodyPr/>
                    <a:lstStyle/>
                    <a:p>
                      <a:pPr indent="0" lvl="0" marL="0" rtl="0" algn="l">
                        <a:spcBef>
                          <a:spcPts val="0"/>
                        </a:spcBef>
                        <a:spcAft>
                          <a:spcPts val="0"/>
                        </a:spcAft>
                        <a:buNone/>
                      </a:pPr>
                      <a:r>
                        <a:rPr lang="en-US">
                          <a:solidFill>
                            <a:schemeClr val="dk1"/>
                          </a:solidFill>
                        </a:rPr>
                        <a:t>261.4 </a:t>
                      </a:r>
                      <a:r>
                        <a:rPr lang="en-US">
                          <a:solidFill>
                            <a:schemeClr val="dk1"/>
                          </a:solidFill>
                          <a:highlight>
                            <a:srgbClr val="FFFFFF"/>
                          </a:highlight>
                        </a:rPr>
                        <a:t>μs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223.18 </a:t>
                      </a:r>
                      <a:r>
                        <a:rPr lang="en-US">
                          <a:solidFill>
                            <a:schemeClr val="dk1"/>
                          </a:solidFill>
                          <a:highlight>
                            <a:srgbClr val="FFFFFF"/>
                          </a:highlight>
                        </a:rPr>
                        <a:t>μs</a:t>
                      </a:r>
                      <a:endParaRPr/>
                    </a:p>
                  </a:txBody>
                  <a:tcPr marT="91425" marB="91425" marR="91425" marL="91425"/>
                </a:tc>
              </a:tr>
              <a:tr h="381725">
                <a:tc>
                  <a:txBody>
                    <a:bodyPr/>
                    <a:lstStyle/>
                    <a:p>
                      <a:pPr indent="0" lvl="0" marL="0" rtl="0" algn="l">
                        <a:spcBef>
                          <a:spcPts val="0"/>
                        </a:spcBef>
                        <a:spcAft>
                          <a:spcPts val="0"/>
                        </a:spcAft>
                        <a:buNone/>
                      </a:pPr>
                      <a:r>
                        <a:rPr lang="en-US"/>
                        <a:t>stddev</a:t>
                      </a:r>
                      <a:endParaRPr/>
                    </a:p>
                  </a:txBody>
                  <a:tcPr marT="91425" marB="91425" marR="91425" marL="91425">
                    <a:solidFill>
                      <a:schemeClr val="lt2"/>
                    </a:solidFill>
                  </a:tcPr>
                </a:tc>
                <a:tc>
                  <a:txBody>
                    <a:bodyPr/>
                    <a:lstStyle/>
                    <a:p>
                      <a:pPr indent="0" lvl="0" marL="0" rtl="0" algn="l">
                        <a:spcBef>
                          <a:spcPts val="0"/>
                        </a:spcBef>
                        <a:spcAft>
                          <a:spcPts val="0"/>
                        </a:spcAft>
                        <a:buNone/>
                      </a:pPr>
                      <a:r>
                        <a:rPr lang="en-US">
                          <a:solidFill>
                            <a:schemeClr val="dk1"/>
                          </a:solidFill>
                        </a:rPr>
                        <a:t>78.95 </a:t>
                      </a:r>
                      <a:r>
                        <a:rPr lang="en-US">
                          <a:solidFill>
                            <a:schemeClr val="dk1"/>
                          </a:solidFill>
                          <a:highlight>
                            <a:srgbClr val="FFFFFF"/>
                          </a:highlight>
                        </a:rPr>
                        <a:t>μs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68.6 </a:t>
                      </a:r>
                      <a:r>
                        <a:rPr lang="en-US">
                          <a:solidFill>
                            <a:schemeClr val="dk1"/>
                          </a:solidFill>
                          <a:highlight>
                            <a:srgbClr val="FFFFFF"/>
                          </a:highlight>
                        </a:rPr>
                        <a:t>μs</a:t>
                      </a:r>
                      <a:endParaRPr/>
                    </a:p>
                  </a:txBody>
                  <a:tcPr marT="91425" marB="91425" marR="91425" marL="91425"/>
                </a:tc>
              </a:tr>
              <a:tr h="341775">
                <a:tc>
                  <a:txBody>
                    <a:bodyPr/>
                    <a:lstStyle/>
                    <a:p>
                      <a:pPr indent="0" lvl="0" marL="0" rtl="0" algn="l">
                        <a:spcBef>
                          <a:spcPts val="0"/>
                        </a:spcBef>
                        <a:spcAft>
                          <a:spcPts val="0"/>
                        </a:spcAft>
                        <a:buNone/>
                      </a:pPr>
                      <a:r>
                        <a:rPr lang="en-US"/>
                        <a:t>ID</a:t>
                      </a:r>
                      <a:endParaRPr/>
                    </a:p>
                  </a:txBody>
                  <a:tcPr marT="91425" marB="91425" marR="91425" marL="91425">
                    <a:solidFill>
                      <a:schemeClr val="lt2"/>
                    </a:solidFill>
                  </a:tcPr>
                </a:tc>
                <a:tc>
                  <a:txBody>
                    <a:bodyPr/>
                    <a:lstStyle/>
                    <a:p>
                      <a:pPr indent="0" lvl="0" marL="0" rtl="0" algn="l">
                        <a:spcBef>
                          <a:spcPts val="0"/>
                        </a:spcBef>
                        <a:spcAft>
                          <a:spcPts val="0"/>
                        </a:spcAft>
                        <a:buNone/>
                      </a:pPr>
                      <a:r>
                        <a:rPr lang="en-US"/>
                        <a:t>W_9</a:t>
                      </a:r>
                      <a:endParaRPr/>
                    </a:p>
                  </a:txBody>
                  <a:tcPr marT="91425" marB="91425" marR="91425" marL="91425"/>
                </a:tc>
                <a:tc>
                  <a:txBody>
                    <a:bodyPr/>
                    <a:lstStyle/>
                    <a:p>
                      <a:pPr indent="0" lvl="0" marL="0" rtl="0" algn="l">
                        <a:spcBef>
                          <a:spcPts val="0"/>
                        </a:spcBef>
                        <a:spcAft>
                          <a:spcPts val="0"/>
                        </a:spcAft>
                        <a:buNone/>
                      </a:pPr>
                      <a:r>
                        <a:rPr lang="en-US"/>
                        <a:t>W_9</a:t>
                      </a:r>
                      <a:endParaRPr/>
                    </a:p>
                  </a:txBody>
                  <a:tcPr marT="91425" marB="91425" marR="91425" marL="91425"/>
                </a:tc>
              </a:tr>
            </a:tbl>
          </a:graphicData>
        </a:graphic>
      </p:graphicFrame>
      <p:pic>
        <p:nvPicPr>
          <p:cNvPr id="789" name="Google Shape;789;p85"/>
          <p:cNvPicPr preferRelativeResize="0"/>
          <p:nvPr/>
        </p:nvPicPr>
        <p:blipFill>
          <a:blip r:embed="rId3">
            <a:alphaModFix/>
          </a:blip>
          <a:stretch>
            <a:fillRect/>
          </a:stretch>
        </p:blipFill>
        <p:spPr>
          <a:xfrm>
            <a:off x="5010875" y="865325"/>
            <a:ext cx="3714562" cy="3743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 name="Shape 794"/>
        <p:cNvGrpSpPr/>
        <p:nvPr/>
      </p:nvGrpSpPr>
      <p:grpSpPr>
        <a:xfrm>
          <a:off x="0" y="0"/>
          <a:ext cx="0" cy="0"/>
          <a:chOff x="0" y="0"/>
          <a:chExt cx="0" cy="0"/>
        </a:xfrm>
      </p:grpSpPr>
      <p:sp>
        <p:nvSpPr>
          <p:cNvPr id="795" name="Google Shape;795;p8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796" name="Google Shape;796;p86"/>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Root Selection impacts final system significantly – P50</a:t>
            </a:r>
            <a:endParaRPr sz="1700">
              <a:solidFill>
                <a:schemeClr val="dk1"/>
              </a:solidFill>
            </a:endParaRPr>
          </a:p>
        </p:txBody>
      </p:sp>
      <p:sp>
        <p:nvSpPr>
          <p:cNvPr id="797" name="Google Shape;797;p8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798" name="Google Shape;798;p86"/>
          <p:cNvSpPr txBox="1"/>
          <p:nvPr/>
        </p:nvSpPr>
        <p:spPr>
          <a:xfrm>
            <a:off x="311700" y="896125"/>
            <a:ext cx="3968700" cy="7578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AutoNum type="arabicPeriod"/>
            </a:pPr>
            <a:r>
              <a:rPr lang="en-US" sz="1600"/>
              <a:t>Contrast all receivers</a:t>
            </a:r>
            <a:endParaRPr sz="1600"/>
          </a:p>
        </p:txBody>
      </p:sp>
      <p:sp>
        <p:nvSpPr>
          <p:cNvPr id="799" name="Google Shape;799;p86"/>
          <p:cNvSpPr txBox="1"/>
          <p:nvPr/>
        </p:nvSpPr>
        <p:spPr>
          <a:xfrm>
            <a:off x="660275" y="4359350"/>
            <a:ext cx="4350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a:solidFill>
                  <a:schemeClr val="dk1"/>
                </a:solidFill>
              </a:rPr>
              <a:t>P50:  (1.0 x p50) </a:t>
            </a:r>
            <a:endParaRPr b="1">
              <a:solidFill>
                <a:schemeClr val="dk1"/>
              </a:solidFill>
            </a:endParaRPr>
          </a:p>
        </p:txBody>
      </p:sp>
      <p:graphicFrame>
        <p:nvGraphicFramePr>
          <p:cNvPr id="800" name="Google Shape;800;p86"/>
          <p:cNvGraphicFramePr/>
          <p:nvPr/>
        </p:nvGraphicFramePr>
        <p:xfrm>
          <a:off x="531825" y="1837125"/>
          <a:ext cx="3000000" cy="3000000"/>
        </p:xfrm>
        <a:graphic>
          <a:graphicData uri="http://schemas.openxmlformats.org/drawingml/2006/table">
            <a:tbl>
              <a:tblPr>
                <a:noFill/>
                <a:tableStyleId>{D3A5CBB6-DB43-4B44-8D8D-546A20A11EAF}</a:tableStyleId>
              </a:tblPr>
              <a:tblGrid>
                <a:gridCol w="1583600"/>
                <a:gridCol w="1334925"/>
                <a:gridCol w="1188450"/>
              </a:tblGrid>
              <a:tr h="352375">
                <a:tc>
                  <a:txBody>
                    <a:bodyPr/>
                    <a:lstStyle/>
                    <a:p>
                      <a:pPr indent="0" lvl="0" marL="0" rtl="0" algn="l">
                        <a:spcBef>
                          <a:spcPts val="0"/>
                        </a:spcBef>
                        <a:spcAft>
                          <a:spcPts val="0"/>
                        </a:spcAft>
                        <a:buNone/>
                      </a:pPr>
                      <a:r>
                        <a:rPr b="1" lang="en-US" sz="1200">
                          <a:solidFill>
                            <a:schemeClr val="dk1"/>
                          </a:solidFill>
                        </a:rPr>
                        <a:t>BEST-P50</a:t>
                      </a:r>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ROOT: W_5</a:t>
                      </a:r>
                      <a:endParaRPr b="1" sz="12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b="1" lang="en-US" sz="1200">
                          <a:solidFill>
                            <a:schemeClr val="lt1"/>
                          </a:solidFill>
                        </a:rPr>
                        <a:t>ROOT: W_3</a:t>
                      </a:r>
                      <a:endParaRPr b="1" sz="1200">
                        <a:solidFill>
                          <a:schemeClr val="lt1"/>
                        </a:solidFill>
                      </a:endParaRPr>
                    </a:p>
                  </a:txBody>
                  <a:tcPr marT="91425" marB="91425" marR="91425" marL="91425">
                    <a:solidFill>
                      <a:srgbClr val="0065BD"/>
                    </a:solidFill>
                  </a:tcPr>
                </a:tc>
              </a:tr>
              <a:tr h="381725">
                <a:tc>
                  <a:txBody>
                    <a:bodyPr/>
                    <a:lstStyle/>
                    <a:p>
                      <a:pPr indent="0" lvl="0" marL="0" rtl="0" algn="l">
                        <a:spcBef>
                          <a:spcPts val="0"/>
                        </a:spcBef>
                        <a:spcAft>
                          <a:spcPts val="0"/>
                        </a:spcAft>
                        <a:buNone/>
                      </a:pPr>
                      <a:r>
                        <a:rPr lang="en-US"/>
                        <a:t>90th %</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en-US">
                          <a:solidFill>
                            <a:srgbClr val="FF0000"/>
                          </a:solidFill>
                        </a:rPr>
                        <a:t>392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288</a:t>
                      </a:r>
                      <a:r>
                        <a:rPr b="1" lang="en-US">
                          <a:solidFill>
                            <a:srgbClr val="FF0000"/>
                          </a:solidFill>
                        </a:rPr>
                        <a:t>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median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269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186</a:t>
                      </a:r>
                      <a:r>
                        <a:rPr lang="en-US">
                          <a:solidFill>
                            <a:schemeClr val="dk1"/>
                          </a:solidFill>
                        </a:rPr>
                        <a:t>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mean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282.57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205</a:t>
                      </a:r>
                      <a:r>
                        <a:rPr lang="en-US">
                          <a:solidFill>
                            <a:schemeClr val="dk1"/>
                          </a:solidFill>
                        </a:rPr>
                        <a:t>.25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stddev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83.57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156</a:t>
                      </a:r>
                      <a:r>
                        <a:rPr lang="en-US">
                          <a:solidFill>
                            <a:schemeClr val="dk1"/>
                          </a:solidFill>
                        </a:rPr>
                        <a:t>.08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41775">
                <a:tc>
                  <a:txBody>
                    <a:bodyPr/>
                    <a:lstStyle/>
                    <a:p>
                      <a:pPr indent="0" lvl="0" marL="0" rtl="0" algn="l">
                        <a:spcBef>
                          <a:spcPts val="0"/>
                        </a:spcBef>
                        <a:spcAft>
                          <a:spcPts val="0"/>
                        </a:spcAft>
                        <a:buNone/>
                      </a:pPr>
                      <a:r>
                        <a:rPr lang="en-US"/>
                        <a:t>ID</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t>W_18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W_9</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801" name="Google Shape;801;p86"/>
          <p:cNvPicPr preferRelativeResize="0"/>
          <p:nvPr/>
        </p:nvPicPr>
        <p:blipFill rotWithShape="1">
          <a:blip r:embed="rId3">
            <a:alphaModFix/>
          </a:blip>
          <a:srcRect b="0" l="0" r="0" t="0"/>
          <a:stretch/>
        </p:blipFill>
        <p:spPr>
          <a:xfrm>
            <a:off x="5010875" y="865325"/>
            <a:ext cx="3714562" cy="37438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6" name="Shape 806"/>
        <p:cNvGrpSpPr/>
        <p:nvPr/>
      </p:nvGrpSpPr>
      <p:grpSpPr>
        <a:xfrm>
          <a:off x="0" y="0"/>
          <a:ext cx="0" cy="0"/>
          <a:chOff x="0" y="0"/>
          <a:chExt cx="0" cy="0"/>
        </a:xfrm>
      </p:grpSpPr>
      <p:sp>
        <p:nvSpPr>
          <p:cNvPr id="807" name="Google Shape;807;p8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08" name="Google Shape;808;p87"/>
          <p:cNvSpPr txBox="1"/>
          <p:nvPr/>
        </p:nvSpPr>
        <p:spPr>
          <a:xfrm>
            <a:off x="311700" y="140225"/>
            <a:ext cx="84177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1700">
                <a:solidFill>
                  <a:schemeClr val="dk1"/>
                </a:solidFill>
              </a:rPr>
              <a:t>Root Selection impacts final system significantly – P90</a:t>
            </a:r>
            <a:endParaRPr sz="1700">
              <a:solidFill>
                <a:schemeClr val="dk1"/>
              </a:solidFill>
            </a:endParaRPr>
          </a:p>
        </p:txBody>
      </p:sp>
      <p:sp>
        <p:nvSpPr>
          <p:cNvPr id="809" name="Google Shape;809;p8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810" name="Google Shape;810;p87"/>
          <p:cNvSpPr txBox="1"/>
          <p:nvPr/>
        </p:nvSpPr>
        <p:spPr>
          <a:xfrm>
            <a:off x="311700" y="896125"/>
            <a:ext cx="3968700" cy="7578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AutoNum type="arabicPeriod"/>
            </a:pPr>
            <a:r>
              <a:rPr lang="en-US" sz="1600"/>
              <a:t>Contrast all receivers</a:t>
            </a:r>
            <a:endParaRPr sz="1600"/>
          </a:p>
        </p:txBody>
      </p:sp>
      <p:sp>
        <p:nvSpPr>
          <p:cNvPr id="811" name="Google Shape;811;p87"/>
          <p:cNvSpPr txBox="1"/>
          <p:nvPr/>
        </p:nvSpPr>
        <p:spPr>
          <a:xfrm>
            <a:off x="660275" y="4359350"/>
            <a:ext cx="43506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a:solidFill>
                  <a:schemeClr val="dk1"/>
                </a:solidFill>
              </a:rPr>
              <a:t>P90:  (1.0 x p90)</a:t>
            </a:r>
            <a:endParaRPr b="1">
              <a:solidFill>
                <a:schemeClr val="dk1"/>
              </a:solidFill>
            </a:endParaRPr>
          </a:p>
        </p:txBody>
      </p:sp>
      <p:graphicFrame>
        <p:nvGraphicFramePr>
          <p:cNvPr id="812" name="Google Shape;812;p87"/>
          <p:cNvGraphicFramePr/>
          <p:nvPr/>
        </p:nvGraphicFramePr>
        <p:xfrm>
          <a:off x="531825" y="1837125"/>
          <a:ext cx="3000000" cy="3000000"/>
        </p:xfrm>
        <a:graphic>
          <a:graphicData uri="http://schemas.openxmlformats.org/drawingml/2006/table">
            <a:tbl>
              <a:tblPr>
                <a:noFill/>
                <a:tableStyleId>{D3A5CBB6-DB43-4B44-8D8D-546A20A11EAF}</a:tableStyleId>
              </a:tblPr>
              <a:tblGrid>
                <a:gridCol w="1583600"/>
                <a:gridCol w="1334925"/>
                <a:gridCol w="1188450"/>
              </a:tblGrid>
              <a:tr h="352375">
                <a:tc>
                  <a:txBody>
                    <a:bodyPr/>
                    <a:lstStyle/>
                    <a:p>
                      <a:pPr indent="0" lvl="0" marL="0" rtl="0" algn="l">
                        <a:spcBef>
                          <a:spcPts val="0"/>
                        </a:spcBef>
                        <a:spcAft>
                          <a:spcPts val="0"/>
                        </a:spcAft>
                        <a:buNone/>
                      </a:pPr>
                      <a:r>
                        <a:rPr b="1" lang="en-US" sz="1200">
                          <a:solidFill>
                            <a:schemeClr val="dk1"/>
                          </a:solidFill>
                        </a:rPr>
                        <a:t>BEST-P90</a:t>
                      </a:r>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ROOT: W_5</a:t>
                      </a:r>
                      <a:endParaRPr b="1" sz="12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b="1" lang="en-US" sz="1200">
                          <a:solidFill>
                            <a:schemeClr val="lt1"/>
                          </a:solidFill>
                        </a:rPr>
                        <a:t>ROOT: W_3</a:t>
                      </a:r>
                      <a:endParaRPr b="1" sz="1200">
                        <a:solidFill>
                          <a:schemeClr val="lt1"/>
                        </a:solidFill>
                      </a:endParaRPr>
                    </a:p>
                  </a:txBody>
                  <a:tcPr marT="91425" marB="91425" marR="91425" marL="91425">
                    <a:solidFill>
                      <a:srgbClr val="0065BD"/>
                    </a:solidFill>
                  </a:tcPr>
                </a:tc>
              </a:tr>
              <a:tr h="381725">
                <a:tc>
                  <a:txBody>
                    <a:bodyPr/>
                    <a:lstStyle/>
                    <a:p>
                      <a:pPr indent="0" lvl="0" marL="0" rtl="0" algn="l">
                        <a:spcBef>
                          <a:spcPts val="0"/>
                        </a:spcBef>
                        <a:spcAft>
                          <a:spcPts val="0"/>
                        </a:spcAft>
                        <a:buNone/>
                      </a:pPr>
                      <a:r>
                        <a:rPr lang="en-US"/>
                        <a:t>90th %</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b="1" lang="en-US">
                          <a:solidFill>
                            <a:srgbClr val="FF0000"/>
                          </a:solidFill>
                        </a:rPr>
                        <a:t>364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306 </a:t>
                      </a:r>
                      <a:r>
                        <a:rPr b="1" lang="en-US">
                          <a:solidFill>
                            <a:srgbClr val="FF0000"/>
                          </a:solidFill>
                          <a:highlight>
                            <a:srgbClr val="FFFFFF"/>
                          </a:highlight>
                        </a:rPr>
                        <a:t>μs</a:t>
                      </a:r>
                      <a:endParaRPr b="1">
                        <a:solidFill>
                          <a:srgbClr val="FF0000"/>
                        </a:solidFill>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median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246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210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mean</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262.11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226.45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81725">
                <a:tc>
                  <a:txBody>
                    <a:bodyPr/>
                    <a:lstStyle/>
                    <a:p>
                      <a:pPr indent="0" lvl="0" marL="0" rtl="0" algn="l">
                        <a:spcBef>
                          <a:spcPts val="0"/>
                        </a:spcBef>
                        <a:spcAft>
                          <a:spcPts val="0"/>
                        </a:spcAft>
                        <a:buNone/>
                      </a:pPr>
                      <a:r>
                        <a:rPr lang="en-US"/>
                        <a:t>stddev</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solidFill>
                            <a:schemeClr val="dk1"/>
                          </a:solidFill>
                        </a:rPr>
                        <a:t>159.2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153</a:t>
                      </a:r>
                      <a:r>
                        <a:rPr lang="en-US">
                          <a:solidFill>
                            <a:schemeClr val="dk1"/>
                          </a:solidFill>
                        </a:rPr>
                        <a:t>.93 </a:t>
                      </a:r>
                      <a:r>
                        <a:rPr lang="en-US">
                          <a:solidFill>
                            <a:schemeClr val="dk1"/>
                          </a:solidFill>
                          <a:highlight>
                            <a:srgbClr val="FFFFFF"/>
                          </a:highlight>
                        </a:rPr>
                        <a:t>μs</a:t>
                      </a:r>
                      <a:endParaRPr/>
                    </a:p>
                  </a:txBody>
                  <a:tcPr marT="91425" marB="91425" marR="91425" marL="91425">
                    <a:lnL cap="flat" cmpd="sng" w="9525">
                      <a:solidFill>
                        <a:srgbClr val="9E9E9E"/>
                      </a:solidFill>
                      <a:prstDash val="solid"/>
                      <a:round/>
                      <a:headEnd len="sm" w="sm" type="none"/>
                      <a:tailEnd len="sm" w="sm" type="none"/>
                    </a:lnL>
                  </a:tcPr>
                </a:tc>
              </a:tr>
              <a:tr h="341775">
                <a:tc>
                  <a:txBody>
                    <a:bodyPr/>
                    <a:lstStyle/>
                    <a:p>
                      <a:pPr indent="0" lvl="0" marL="0" rtl="0" algn="l">
                        <a:spcBef>
                          <a:spcPts val="0"/>
                        </a:spcBef>
                        <a:spcAft>
                          <a:spcPts val="0"/>
                        </a:spcAft>
                        <a:buNone/>
                      </a:pPr>
                      <a:r>
                        <a:rPr lang="en-US"/>
                        <a:t>ID</a:t>
                      </a:r>
                      <a:endParaRPr/>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rtl="0" algn="l">
                        <a:spcBef>
                          <a:spcPts val="0"/>
                        </a:spcBef>
                        <a:spcAft>
                          <a:spcPts val="0"/>
                        </a:spcAft>
                        <a:buNone/>
                      </a:pPr>
                      <a:r>
                        <a:rPr lang="en-US"/>
                        <a:t>W_14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W_6</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pic>
        <p:nvPicPr>
          <p:cNvPr id="813" name="Google Shape;813;p87"/>
          <p:cNvPicPr preferRelativeResize="0"/>
          <p:nvPr/>
        </p:nvPicPr>
        <p:blipFill rotWithShape="1">
          <a:blip r:embed="rId3">
            <a:alphaModFix/>
          </a:blip>
          <a:srcRect b="0" l="0" r="0" t="0"/>
          <a:stretch/>
        </p:blipFill>
        <p:spPr>
          <a:xfrm>
            <a:off x="5010875" y="865325"/>
            <a:ext cx="3714562" cy="37438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8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20" name="Google Shape;820;p8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Background: Financial Exchanges</a:t>
            </a:r>
            <a:endParaRPr sz="2500">
              <a:solidFill>
                <a:schemeClr val="dk1"/>
              </a:solidFill>
            </a:endParaRPr>
          </a:p>
        </p:txBody>
      </p:sp>
      <p:sp>
        <p:nvSpPr>
          <p:cNvPr id="821" name="Google Shape;821;p8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822" name="Google Shape;822;p88"/>
          <p:cNvSpPr txBox="1"/>
          <p:nvPr/>
        </p:nvSpPr>
        <p:spPr>
          <a:xfrm>
            <a:off x="311700" y="896125"/>
            <a:ext cx="6286500" cy="779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US" sz="1800"/>
              <a:t>Fairness or “Fair Access” to Market Participants (MPs)</a:t>
            </a:r>
            <a:endParaRPr sz="1800"/>
          </a:p>
        </p:txBody>
      </p:sp>
      <p:sp>
        <p:nvSpPr>
          <p:cNvPr id="823" name="Google Shape;823;p88"/>
          <p:cNvSpPr txBox="1"/>
          <p:nvPr/>
        </p:nvSpPr>
        <p:spPr>
          <a:xfrm>
            <a:off x="311700" y="1200925"/>
            <a:ext cx="6286500" cy="7797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Char char="-"/>
            </a:pPr>
            <a:r>
              <a:rPr lang="en-US" sz="1800"/>
              <a:t>Migration to the Cloud:</a:t>
            </a:r>
            <a:endParaRPr sz="1800"/>
          </a:p>
        </p:txBody>
      </p:sp>
      <p:sp>
        <p:nvSpPr>
          <p:cNvPr id="824" name="Google Shape;824;p88"/>
          <p:cNvSpPr txBox="1"/>
          <p:nvPr/>
        </p:nvSpPr>
        <p:spPr>
          <a:xfrm>
            <a:off x="2224750" y="1200925"/>
            <a:ext cx="7047900" cy="7797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0"/>
              </a:spcBef>
              <a:spcAft>
                <a:spcPts val="1200"/>
              </a:spcAft>
              <a:buNone/>
            </a:pPr>
            <a:r>
              <a:rPr b="1" lang="en-US" sz="1800"/>
              <a:t>i) </a:t>
            </a:r>
            <a:r>
              <a:rPr b="1" lang="en-US" sz="1800" strike="sngStrike"/>
              <a:t>Mechanisms</a:t>
            </a:r>
            <a:r>
              <a:rPr b="1" lang="en-US" sz="1800"/>
              <a:t> for fair delivery ii) Latency Variance</a:t>
            </a:r>
            <a:endParaRPr b="1" sz="1800"/>
          </a:p>
        </p:txBody>
      </p:sp>
      <p:pic>
        <p:nvPicPr>
          <p:cNvPr id="825" name="Google Shape;825;p88"/>
          <p:cNvPicPr preferRelativeResize="0"/>
          <p:nvPr/>
        </p:nvPicPr>
        <p:blipFill>
          <a:blip r:embed="rId3">
            <a:alphaModFix/>
          </a:blip>
          <a:stretch>
            <a:fillRect/>
          </a:stretch>
        </p:blipFill>
        <p:spPr>
          <a:xfrm>
            <a:off x="1905000" y="1692125"/>
            <a:ext cx="5334000" cy="30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8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32" name="Google Shape;832;p8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Background: Financial Exchanges to the Cloud</a:t>
            </a:r>
            <a:endParaRPr sz="2500">
              <a:solidFill>
                <a:schemeClr val="dk1"/>
              </a:solidFill>
            </a:endParaRPr>
          </a:p>
        </p:txBody>
      </p:sp>
      <p:sp>
        <p:nvSpPr>
          <p:cNvPr id="833" name="Google Shape;833;p8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pic>
        <p:nvPicPr>
          <p:cNvPr id="834" name="Google Shape;834;p89"/>
          <p:cNvPicPr preferRelativeResize="0"/>
          <p:nvPr/>
        </p:nvPicPr>
        <p:blipFill>
          <a:blip r:embed="rId3">
            <a:alphaModFix/>
          </a:blip>
          <a:stretch>
            <a:fillRect/>
          </a:stretch>
        </p:blipFill>
        <p:spPr>
          <a:xfrm>
            <a:off x="1875663" y="1036838"/>
            <a:ext cx="5392674" cy="3279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9" name="Shape 839"/>
        <p:cNvGrpSpPr/>
        <p:nvPr/>
      </p:nvGrpSpPr>
      <p:grpSpPr>
        <a:xfrm>
          <a:off x="0" y="0"/>
          <a:ext cx="0" cy="0"/>
          <a:chOff x="0" y="0"/>
          <a:chExt cx="0" cy="0"/>
        </a:xfrm>
      </p:grpSpPr>
      <p:pic>
        <p:nvPicPr>
          <p:cNvPr id="840" name="Google Shape;840;p90"/>
          <p:cNvPicPr preferRelativeResize="0"/>
          <p:nvPr/>
        </p:nvPicPr>
        <p:blipFill>
          <a:blip r:embed="rId3">
            <a:alphaModFix/>
          </a:blip>
          <a:stretch>
            <a:fillRect/>
          </a:stretch>
        </p:blipFill>
        <p:spPr>
          <a:xfrm>
            <a:off x="1496438" y="2643200"/>
            <a:ext cx="6182874" cy="1874900"/>
          </a:xfrm>
          <a:prstGeom prst="rect">
            <a:avLst/>
          </a:prstGeom>
          <a:noFill/>
          <a:ln>
            <a:noFill/>
          </a:ln>
        </p:spPr>
      </p:pic>
      <p:sp>
        <p:nvSpPr>
          <p:cNvPr id="841" name="Google Shape;841;p9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42" name="Google Shape;842;p90"/>
          <p:cNvSpPr txBox="1"/>
          <p:nvPr/>
        </p:nvSpPr>
        <p:spPr>
          <a:xfrm>
            <a:off x="311700" y="140225"/>
            <a:ext cx="77103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500">
                <a:solidFill>
                  <a:schemeClr val="dk1"/>
                </a:solidFill>
              </a:rPr>
              <a:t>State-of-the-Art: LemonDrop</a:t>
            </a:r>
            <a:r>
              <a:rPr baseline="30000" lang="en-US" sz="2500">
                <a:solidFill>
                  <a:schemeClr val="dk1"/>
                </a:solidFill>
              </a:rPr>
              <a:t>1</a:t>
            </a:r>
            <a:endParaRPr baseline="30000" sz="2500">
              <a:solidFill>
                <a:schemeClr val="dk1"/>
              </a:solidFill>
            </a:endParaRPr>
          </a:p>
          <a:p>
            <a:pPr indent="0" lvl="0" marL="0" rtl="0" algn="l">
              <a:lnSpc>
                <a:spcPct val="90000"/>
              </a:lnSpc>
              <a:spcBef>
                <a:spcPts val="0"/>
              </a:spcBef>
              <a:spcAft>
                <a:spcPts val="0"/>
              </a:spcAft>
              <a:buNone/>
            </a:pPr>
            <a:r>
              <a:t/>
            </a:r>
            <a:endParaRPr sz="2500">
              <a:solidFill>
                <a:schemeClr val="dk1"/>
              </a:solidFill>
            </a:endParaRPr>
          </a:p>
        </p:txBody>
      </p:sp>
      <p:sp>
        <p:nvSpPr>
          <p:cNvPr id="843" name="Google Shape;843;p9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844" name="Google Shape;844;p90"/>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LemonDrop: </a:t>
            </a:r>
            <a:r>
              <a:rPr lang="en-US" sz="1100" u="sng">
                <a:solidFill>
                  <a:schemeClr val="hlink"/>
                </a:solidFill>
                <a:hlinkClick r:id="rId4"/>
              </a:rPr>
              <a:t>https://searchworks.stanford.edu/view/14423035</a:t>
            </a:r>
            <a:endParaRPr sz="1100">
              <a:solidFill>
                <a:schemeClr val="dk1"/>
              </a:solidFill>
            </a:endParaRPr>
          </a:p>
        </p:txBody>
      </p:sp>
      <p:sp>
        <p:nvSpPr>
          <p:cNvPr id="845" name="Google Shape;845;p90"/>
          <p:cNvSpPr txBox="1"/>
          <p:nvPr/>
        </p:nvSpPr>
        <p:spPr>
          <a:xfrm>
            <a:off x="286400" y="887275"/>
            <a:ext cx="8520600" cy="2330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Core of method: </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Clock Synchronization </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(QAP) Optimization Method: Facilities=Nodes, VMs=Locations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𝚲: Load Matrix, Δ: OWD Matrix, P: Permutation Matrix</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D = ∑</a:t>
            </a:r>
            <a:r>
              <a:rPr baseline="30000" lang="en-US" sz="1800">
                <a:solidFill>
                  <a:schemeClr val="dk1"/>
                </a:solidFill>
              </a:rPr>
              <a:t>L</a:t>
            </a:r>
            <a:r>
              <a:rPr baseline="-25000" lang="en-US" sz="1800">
                <a:solidFill>
                  <a:schemeClr val="dk1"/>
                </a:solidFill>
              </a:rPr>
              <a:t>i,j=1</a:t>
            </a:r>
            <a:r>
              <a:rPr lang="en-US" sz="1800">
                <a:solidFill>
                  <a:schemeClr val="dk1"/>
                </a:solidFill>
              </a:rPr>
              <a:t>λ</a:t>
            </a:r>
            <a:r>
              <a:rPr baseline="-25000" lang="en-US" sz="1800">
                <a:solidFill>
                  <a:schemeClr val="dk1"/>
                </a:solidFill>
              </a:rPr>
              <a:t>ij</a:t>
            </a:r>
            <a:r>
              <a:rPr lang="en-US" sz="1800">
                <a:solidFill>
                  <a:schemeClr val="dk1"/>
                </a:solidFill>
              </a:rPr>
              <a:t>d</a:t>
            </a:r>
            <a:r>
              <a:rPr baseline="-25000" lang="en-US" sz="1800">
                <a:solidFill>
                  <a:schemeClr val="dk1"/>
                </a:solidFill>
              </a:rPr>
              <a:t>ij</a:t>
            </a:r>
            <a:r>
              <a:rPr lang="en-US" sz="1800">
                <a:solidFill>
                  <a:schemeClr val="dk1"/>
                </a:solidFill>
              </a:rPr>
              <a:t> , D(P) = trace(𝚲PΔ</a:t>
            </a:r>
            <a:r>
              <a:rPr baseline="30000" lang="en-US" sz="1800">
                <a:solidFill>
                  <a:schemeClr val="dk1"/>
                </a:solidFill>
              </a:rPr>
              <a:t>T</a:t>
            </a:r>
            <a:r>
              <a:rPr lang="en-US" sz="1800">
                <a:solidFill>
                  <a:schemeClr val="dk1"/>
                </a:solidFill>
              </a:rPr>
              <a:t>P</a:t>
            </a:r>
            <a:r>
              <a:rPr baseline="30000" lang="en-US" sz="1800">
                <a:solidFill>
                  <a:schemeClr val="dk1"/>
                </a:solidFill>
              </a:rPr>
              <a:t>T</a:t>
            </a:r>
            <a:r>
              <a:rPr lang="en-US" sz="1800">
                <a:solidFill>
                  <a:schemeClr val="dk1"/>
                </a:solidFill>
              </a:rPr>
              <a:t>)</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290" name="Google Shape;290;p46"/>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291" name="Google Shape;291;p4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292" name="Google Shape;292;p46"/>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293" name="Google Shape;293;p46"/>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294" name="Google Shape;294;p46"/>
          <p:cNvSpPr txBox="1"/>
          <p:nvPr/>
        </p:nvSpPr>
        <p:spPr>
          <a:xfrm>
            <a:off x="311700" y="847675"/>
            <a:ext cx="5715000" cy="21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Techniques:</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Overlay Multicast Tree</a:t>
            </a:r>
            <a:endParaRPr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295" name="Google Shape;295;p46"/>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0" name="Shape 850"/>
        <p:cNvGrpSpPr/>
        <p:nvPr/>
      </p:nvGrpSpPr>
      <p:grpSpPr>
        <a:xfrm>
          <a:off x="0" y="0"/>
          <a:ext cx="0" cy="0"/>
          <a:chOff x="0" y="0"/>
          <a:chExt cx="0" cy="0"/>
        </a:xfrm>
      </p:grpSpPr>
      <p:sp>
        <p:nvSpPr>
          <p:cNvPr id="851" name="Google Shape;851;p9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52" name="Google Shape;852;p91"/>
          <p:cNvSpPr txBox="1"/>
          <p:nvPr/>
        </p:nvSpPr>
        <p:spPr>
          <a:xfrm>
            <a:off x="311700" y="140225"/>
            <a:ext cx="77103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500">
                <a:solidFill>
                  <a:schemeClr val="dk1"/>
                </a:solidFill>
              </a:rPr>
              <a:t>State-of-the-Art: LemonDrop</a:t>
            </a:r>
            <a:r>
              <a:rPr baseline="30000" lang="en-US" sz="2500">
                <a:solidFill>
                  <a:schemeClr val="dk1"/>
                </a:solidFill>
              </a:rPr>
              <a:t>1</a:t>
            </a:r>
            <a:endParaRPr baseline="30000" sz="2500">
              <a:solidFill>
                <a:schemeClr val="dk1"/>
              </a:solidFill>
            </a:endParaRPr>
          </a:p>
          <a:p>
            <a:pPr indent="0" lvl="0" marL="0" rtl="0" algn="l">
              <a:lnSpc>
                <a:spcPct val="90000"/>
              </a:lnSpc>
              <a:spcBef>
                <a:spcPts val="0"/>
              </a:spcBef>
              <a:spcAft>
                <a:spcPts val="0"/>
              </a:spcAft>
              <a:buNone/>
            </a:pPr>
            <a:r>
              <a:t/>
            </a:r>
            <a:endParaRPr sz="2500">
              <a:solidFill>
                <a:schemeClr val="dk1"/>
              </a:solidFill>
            </a:endParaRPr>
          </a:p>
        </p:txBody>
      </p:sp>
      <p:sp>
        <p:nvSpPr>
          <p:cNvPr id="853" name="Google Shape;853;p9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854" name="Google Shape;854;p91"/>
          <p:cNvSpPr txBox="1"/>
          <p:nvPr/>
        </p:nvSpPr>
        <p:spPr>
          <a:xfrm>
            <a:off x="473000" y="4614925"/>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LemonDrop: </a:t>
            </a:r>
            <a:r>
              <a:rPr lang="en-US" sz="1100" u="sng">
                <a:solidFill>
                  <a:schemeClr val="hlink"/>
                </a:solidFill>
                <a:hlinkClick r:id="rId3"/>
              </a:rPr>
              <a:t>https://searchworks.stanford.edu/view/14423035</a:t>
            </a:r>
            <a:endParaRPr sz="1100">
              <a:solidFill>
                <a:schemeClr val="dk1"/>
              </a:solidFill>
            </a:endParaRPr>
          </a:p>
        </p:txBody>
      </p:sp>
      <p:sp>
        <p:nvSpPr>
          <p:cNvPr id="855" name="Google Shape;855;p91"/>
          <p:cNvSpPr txBox="1"/>
          <p:nvPr/>
        </p:nvSpPr>
        <p:spPr>
          <a:xfrm>
            <a:off x="286400" y="887275"/>
            <a:ext cx="8520600" cy="1226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𝚲: Load Matrix, Δ: OWD Matrix, P: Permutation Matrix</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Hadamard Product: D = ∑</a:t>
            </a:r>
            <a:r>
              <a:rPr baseline="30000" lang="en-US" sz="1800">
                <a:solidFill>
                  <a:schemeClr val="dk1"/>
                </a:solidFill>
              </a:rPr>
              <a:t>L</a:t>
            </a:r>
            <a:r>
              <a:rPr baseline="-25000" lang="en-US" sz="1800">
                <a:solidFill>
                  <a:schemeClr val="dk1"/>
                </a:solidFill>
              </a:rPr>
              <a:t>i,j=1</a:t>
            </a:r>
            <a:r>
              <a:rPr lang="en-US" sz="1800">
                <a:solidFill>
                  <a:schemeClr val="dk1"/>
                </a:solidFill>
              </a:rPr>
              <a:t>λ</a:t>
            </a:r>
            <a:r>
              <a:rPr baseline="-25000" lang="en-US" sz="1800">
                <a:solidFill>
                  <a:schemeClr val="dk1"/>
                </a:solidFill>
              </a:rPr>
              <a:t>ij</a:t>
            </a:r>
            <a:r>
              <a:rPr lang="en-US" sz="1800">
                <a:solidFill>
                  <a:schemeClr val="dk1"/>
                </a:solidFill>
              </a:rPr>
              <a:t>d</a:t>
            </a:r>
            <a:r>
              <a:rPr baseline="-25000" lang="en-US" sz="1800">
                <a:solidFill>
                  <a:schemeClr val="dk1"/>
                </a:solidFill>
              </a:rPr>
              <a:t>ij</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Goal: Minimize D(P) = trace(𝚲PΔ</a:t>
            </a:r>
            <a:r>
              <a:rPr baseline="30000" lang="en-US" sz="1800">
                <a:solidFill>
                  <a:schemeClr val="dk1"/>
                </a:solidFill>
              </a:rPr>
              <a:t>T</a:t>
            </a:r>
            <a:r>
              <a:rPr lang="en-US" sz="1800">
                <a:solidFill>
                  <a:schemeClr val="dk1"/>
                </a:solidFill>
              </a:rPr>
              <a:t>P</a:t>
            </a:r>
            <a:r>
              <a:rPr baseline="30000" lang="en-US" sz="1800">
                <a:solidFill>
                  <a:schemeClr val="dk1"/>
                </a:solidFill>
              </a:rPr>
              <a:t>T</a:t>
            </a:r>
            <a:r>
              <a:rPr lang="en-US" sz="1800">
                <a:solidFill>
                  <a:schemeClr val="dk1"/>
                </a:solidFill>
              </a:rPr>
              <a:t>)</a:t>
            </a:r>
            <a:endParaRPr sz="1800">
              <a:solidFill>
                <a:schemeClr val="dk1"/>
              </a:solidFill>
            </a:endParaRPr>
          </a:p>
        </p:txBody>
      </p:sp>
      <p:sp>
        <p:nvSpPr>
          <p:cNvPr id="856" name="Google Shape;856;p91"/>
          <p:cNvSpPr/>
          <p:nvPr/>
        </p:nvSpPr>
        <p:spPr>
          <a:xfrm>
            <a:off x="928150" y="2778600"/>
            <a:ext cx="201900" cy="14067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91"/>
          <p:cNvSpPr/>
          <p:nvPr/>
        </p:nvSpPr>
        <p:spPr>
          <a:xfrm>
            <a:off x="2176300" y="2790513"/>
            <a:ext cx="201900" cy="1385100"/>
          </a:xfrm>
          <a:prstGeom prst="righ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8" name="Google Shape;858;p91"/>
          <p:cNvSpPr txBox="1"/>
          <p:nvPr/>
        </p:nvSpPr>
        <p:spPr>
          <a:xfrm>
            <a:off x="2677050" y="2283000"/>
            <a:ext cx="18066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𝚲: (LxL)</a:t>
            </a:r>
            <a:endParaRPr sz="1600"/>
          </a:p>
        </p:txBody>
      </p:sp>
      <p:sp>
        <p:nvSpPr>
          <p:cNvPr id="859" name="Google Shape;859;p91"/>
          <p:cNvSpPr/>
          <p:nvPr/>
        </p:nvSpPr>
        <p:spPr>
          <a:xfrm>
            <a:off x="2958000" y="2790525"/>
            <a:ext cx="201900" cy="10314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91"/>
          <p:cNvSpPr/>
          <p:nvPr/>
        </p:nvSpPr>
        <p:spPr>
          <a:xfrm>
            <a:off x="3968300" y="2790525"/>
            <a:ext cx="201900" cy="1031400"/>
          </a:xfrm>
          <a:prstGeom prst="righ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91"/>
          <p:cNvSpPr txBox="1"/>
          <p:nvPr/>
        </p:nvSpPr>
        <p:spPr>
          <a:xfrm>
            <a:off x="2552850" y="2778600"/>
            <a:ext cx="1930800" cy="934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rPr>
              <a:t>λ</a:t>
            </a:r>
            <a:r>
              <a:rPr baseline="-25000" lang="en-US" sz="1800">
                <a:solidFill>
                  <a:schemeClr val="dk1"/>
                </a:solidFill>
              </a:rPr>
              <a:t>00</a:t>
            </a:r>
            <a:r>
              <a:rPr lang="en-US" sz="1800">
                <a:solidFill>
                  <a:schemeClr val="dk1"/>
                </a:solidFill>
              </a:rPr>
              <a:t>  λ</a:t>
            </a:r>
            <a:r>
              <a:rPr baseline="-25000" lang="en-US" sz="1800">
                <a:solidFill>
                  <a:schemeClr val="dk1"/>
                </a:solidFill>
              </a:rPr>
              <a:t>01</a:t>
            </a:r>
            <a:r>
              <a:rPr lang="en-US" sz="1800">
                <a:solidFill>
                  <a:schemeClr val="dk1"/>
                </a:solidFill>
              </a:rPr>
              <a:t> λ</a:t>
            </a:r>
            <a:r>
              <a:rPr baseline="-25000" lang="en-US" sz="1800">
                <a:solidFill>
                  <a:schemeClr val="dk1"/>
                </a:solidFill>
              </a:rPr>
              <a:t>02</a:t>
            </a:r>
            <a:endParaRPr sz="1800">
              <a:solidFill>
                <a:schemeClr val="dk1"/>
              </a:solidFill>
            </a:endParaRPr>
          </a:p>
          <a:p>
            <a:pPr indent="0" lvl="0" marL="457200" rtl="0" algn="l">
              <a:lnSpc>
                <a:spcPct val="115000"/>
              </a:lnSpc>
              <a:spcBef>
                <a:spcPts val="1200"/>
              </a:spcBef>
              <a:spcAft>
                <a:spcPts val="1200"/>
              </a:spcAft>
              <a:buClr>
                <a:schemeClr val="dk1"/>
              </a:buClr>
              <a:buSzPts val="1100"/>
              <a:buFont typeface="Arial"/>
              <a:buNone/>
            </a:pPr>
            <a:r>
              <a:rPr lang="en-US" sz="1800">
                <a:solidFill>
                  <a:schemeClr val="dk1"/>
                </a:solidFill>
              </a:rPr>
              <a:t>λ</a:t>
            </a:r>
            <a:r>
              <a:rPr baseline="-25000" lang="en-US" sz="1800">
                <a:solidFill>
                  <a:schemeClr val="dk1"/>
                </a:solidFill>
              </a:rPr>
              <a:t>10</a:t>
            </a:r>
            <a:r>
              <a:rPr lang="en-US" sz="1800">
                <a:solidFill>
                  <a:schemeClr val="dk1"/>
                </a:solidFill>
              </a:rPr>
              <a:t>  λ</a:t>
            </a:r>
            <a:r>
              <a:rPr baseline="-25000" lang="en-US" sz="1800">
                <a:solidFill>
                  <a:schemeClr val="dk1"/>
                </a:solidFill>
              </a:rPr>
              <a:t>11</a:t>
            </a:r>
            <a:r>
              <a:rPr lang="en-US" sz="1800">
                <a:solidFill>
                  <a:schemeClr val="dk1"/>
                </a:solidFill>
              </a:rPr>
              <a:t> λ</a:t>
            </a:r>
            <a:r>
              <a:rPr baseline="-25000" lang="en-US" sz="1800">
                <a:solidFill>
                  <a:schemeClr val="dk1"/>
                </a:solidFill>
              </a:rPr>
              <a:t>12</a:t>
            </a:r>
            <a:endParaRPr sz="1800">
              <a:solidFill>
                <a:schemeClr val="dk1"/>
              </a:solidFill>
            </a:endParaRPr>
          </a:p>
        </p:txBody>
      </p:sp>
      <p:sp>
        <p:nvSpPr>
          <p:cNvPr id="862" name="Google Shape;862;p91"/>
          <p:cNvSpPr txBox="1"/>
          <p:nvPr/>
        </p:nvSpPr>
        <p:spPr>
          <a:xfrm>
            <a:off x="768150" y="2282988"/>
            <a:ext cx="19308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Δ</a:t>
            </a:r>
            <a:r>
              <a:rPr lang="en-US" sz="1600">
                <a:solidFill>
                  <a:schemeClr val="dk1"/>
                </a:solidFill>
              </a:rPr>
              <a:t>: (NxN)</a:t>
            </a:r>
            <a:endParaRPr sz="1600"/>
          </a:p>
        </p:txBody>
      </p:sp>
      <p:sp>
        <p:nvSpPr>
          <p:cNvPr id="863" name="Google Shape;863;p91"/>
          <p:cNvSpPr txBox="1"/>
          <p:nvPr/>
        </p:nvSpPr>
        <p:spPr>
          <a:xfrm>
            <a:off x="647850" y="2778600"/>
            <a:ext cx="1856400" cy="1406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rPr>
              <a:t>d</a:t>
            </a:r>
            <a:r>
              <a:rPr baseline="-25000" lang="en-US" sz="1800">
                <a:solidFill>
                  <a:schemeClr val="dk1"/>
                </a:solidFill>
              </a:rPr>
              <a:t>00</a:t>
            </a:r>
            <a:r>
              <a:rPr lang="en-US" sz="1800">
                <a:solidFill>
                  <a:schemeClr val="dk1"/>
                </a:solidFill>
              </a:rPr>
              <a:t>  d</a:t>
            </a:r>
            <a:r>
              <a:rPr baseline="-25000" lang="en-US" sz="1800">
                <a:solidFill>
                  <a:schemeClr val="dk1"/>
                </a:solidFill>
              </a:rPr>
              <a:t>01</a:t>
            </a:r>
            <a:r>
              <a:rPr lang="en-US" sz="1800">
                <a:solidFill>
                  <a:schemeClr val="dk1"/>
                </a:solidFill>
              </a:rPr>
              <a:t> d</a:t>
            </a:r>
            <a:r>
              <a:rPr baseline="-25000" lang="en-US" sz="1800">
                <a:solidFill>
                  <a:schemeClr val="dk1"/>
                </a:solidFill>
              </a:rPr>
              <a:t>02</a:t>
            </a:r>
            <a:endParaRPr sz="1800">
              <a:solidFill>
                <a:schemeClr val="dk1"/>
              </a:solidFill>
            </a:endParaRPr>
          </a:p>
          <a:p>
            <a:pPr indent="0" lvl="0" marL="457200" rtl="0" algn="l">
              <a:lnSpc>
                <a:spcPct val="115000"/>
              </a:lnSpc>
              <a:spcBef>
                <a:spcPts val="1200"/>
              </a:spcBef>
              <a:spcAft>
                <a:spcPts val="0"/>
              </a:spcAft>
              <a:buNone/>
            </a:pPr>
            <a:r>
              <a:rPr lang="en-US" sz="1800">
                <a:solidFill>
                  <a:schemeClr val="dk1"/>
                </a:solidFill>
              </a:rPr>
              <a:t>d</a:t>
            </a:r>
            <a:r>
              <a:rPr baseline="-25000" lang="en-US" sz="1800">
                <a:solidFill>
                  <a:schemeClr val="dk1"/>
                </a:solidFill>
              </a:rPr>
              <a:t>10</a:t>
            </a:r>
            <a:r>
              <a:rPr lang="en-US" sz="1800">
                <a:solidFill>
                  <a:schemeClr val="dk1"/>
                </a:solidFill>
              </a:rPr>
              <a:t>  d</a:t>
            </a:r>
            <a:r>
              <a:rPr baseline="-25000" lang="en-US" sz="1800">
                <a:solidFill>
                  <a:schemeClr val="dk1"/>
                </a:solidFill>
              </a:rPr>
              <a:t>11</a:t>
            </a:r>
            <a:r>
              <a:rPr lang="en-US" sz="1800">
                <a:solidFill>
                  <a:schemeClr val="dk1"/>
                </a:solidFill>
              </a:rPr>
              <a:t> d</a:t>
            </a:r>
            <a:r>
              <a:rPr baseline="-25000" lang="en-US" sz="1800">
                <a:solidFill>
                  <a:schemeClr val="dk1"/>
                </a:solidFill>
              </a:rPr>
              <a:t>12</a:t>
            </a:r>
            <a:endParaRPr sz="1800">
              <a:solidFill>
                <a:schemeClr val="dk1"/>
              </a:solidFill>
            </a:endParaRPr>
          </a:p>
          <a:p>
            <a:pPr indent="0" lvl="0" marL="457200" rtl="0" algn="l">
              <a:lnSpc>
                <a:spcPct val="115000"/>
              </a:lnSpc>
              <a:spcBef>
                <a:spcPts val="1200"/>
              </a:spcBef>
              <a:spcAft>
                <a:spcPts val="1200"/>
              </a:spcAft>
              <a:buNone/>
            </a:pPr>
            <a:r>
              <a:rPr lang="en-US" sz="1800">
                <a:solidFill>
                  <a:schemeClr val="dk1"/>
                </a:solidFill>
              </a:rPr>
              <a:t>d</a:t>
            </a:r>
            <a:r>
              <a:rPr baseline="-25000" lang="en-US" sz="1800">
                <a:solidFill>
                  <a:schemeClr val="dk1"/>
                </a:solidFill>
              </a:rPr>
              <a:t>20</a:t>
            </a:r>
            <a:r>
              <a:rPr lang="en-US" sz="1800">
                <a:solidFill>
                  <a:schemeClr val="dk1"/>
                </a:solidFill>
              </a:rPr>
              <a:t>  d</a:t>
            </a:r>
            <a:r>
              <a:rPr baseline="-25000" lang="en-US" sz="1800">
                <a:solidFill>
                  <a:schemeClr val="dk1"/>
                </a:solidFill>
              </a:rPr>
              <a:t>21</a:t>
            </a:r>
            <a:r>
              <a:rPr lang="en-US" sz="1800">
                <a:solidFill>
                  <a:schemeClr val="dk1"/>
                </a:solidFill>
              </a:rPr>
              <a:t> d</a:t>
            </a:r>
            <a:r>
              <a:rPr baseline="-25000" lang="en-US" sz="1800">
                <a:solidFill>
                  <a:schemeClr val="dk1"/>
                </a:solidFill>
              </a:rPr>
              <a:t>22</a:t>
            </a:r>
            <a:endParaRPr sz="1800">
              <a:solidFill>
                <a:schemeClr val="dk1"/>
              </a:solidFill>
            </a:endParaRPr>
          </a:p>
        </p:txBody>
      </p:sp>
      <p:cxnSp>
        <p:nvCxnSpPr>
          <p:cNvPr id="864" name="Google Shape;864;p91"/>
          <p:cNvCxnSpPr/>
          <p:nvPr/>
        </p:nvCxnSpPr>
        <p:spPr>
          <a:xfrm>
            <a:off x="4496923" y="3306218"/>
            <a:ext cx="701400" cy="0"/>
          </a:xfrm>
          <a:prstGeom prst="straightConnector1">
            <a:avLst/>
          </a:prstGeom>
          <a:noFill/>
          <a:ln cap="flat" cmpd="sng" w="38100">
            <a:solidFill>
              <a:schemeClr val="dk1"/>
            </a:solidFill>
            <a:prstDash val="solid"/>
            <a:round/>
            <a:headEnd len="med" w="med" type="none"/>
            <a:tailEnd len="med" w="med" type="triangle"/>
          </a:ln>
        </p:spPr>
      </p:cxnSp>
      <p:sp>
        <p:nvSpPr>
          <p:cNvPr id="865" name="Google Shape;865;p91"/>
          <p:cNvSpPr/>
          <p:nvPr/>
        </p:nvSpPr>
        <p:spPr>
          <a:xfrm>
            <a:off x="6472450" y="2714325"/>
            <a:ext cx="201900" cy="13377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91"/>
          <p:cNvSpPr/>
          <p:nvPr/>
        </p:nvSpPr>
        <p:spPr>
          <a:xfrm>
            <a:off x="7264275" y="2714325"/>
            <a:ext cx="201900" cy="1337700"/>
          </a:xfrm>
          <a:prstGeom prst="righ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p91"/>
          <p:cNvSpPr txBox="1"/>
          <p:nvPr/>
        </p:nvSpPr>
        <p:spPr>
          <a:xfrm>
            <a:off x="6058725" y="2679825"/>
            <a:ext cx="1407900" cy="1406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rPr>
              <a:t>0</a:t>
            </a:r>
            <a:r>
              <a:rPr lang="en-US" sz="1800">
                <a:solidFill>
                  <a:schemeClr val="dk1"/>
                </a:solidFill>
              </a:rPr>
              <a:t>  1  0</a:t>
            </a:r>
            <a:endParaRPr sz="1800">
              <a:solidFill>
                <a:schemeClr val="dk1"/>
              </a:solidFill>
            </a:endParaRPr>
          </a:p>
          <a:p>
            <a:pPr indent="0" lvl="0" marL="457200" rtl="0" algn="l">
              <a:lnSpc>
                <a:spcPct val="115000"/>
              </a:lnSpc>
              <a:spcBef>
                <a:spcPts val="1200"/>
              </a:spcBef>
              <a:spcAft>
                <a:spcPts val="0"/>
              </a:spcAft>
              <a:buNone/>
            </a:pPr>
            <a:r>
              <a:rPr lang="en-US" sz="1800">
                <a:solidFill>
                  <a:schemeClr val="dk1"/>
                </a:solidFill>
              </a:rPr>
              <a:t>1  0  0</a:t>
            </a:r>
            <a:endParaRPr sz="1800">
              <a:solidFill>
                <a:schemeClr val="dk1"/>
              </a:solidFill>
            </a:endParaRPr>
          </a:p>
          <a:p>
            <a:pPr indent="0" lvl="0" marL="457200" rtl="0" algn="l">
              <a:lnSpc>
                <a:spcPct val="115000"/>
              </a:lnSpc>
              <a:spcBef>
                <a:spcPts val="1200"/>
              </a:spcBef>
              <a:spcAft>
                <a:spcPts val="1200"/>
              </a:spcAft>
              <a:buNone/>
            </a:pPr>
            <a:r>
              <a:rPr lang="en-US" sz="1800">
                <a:solidFill>
                  <a:schemeClr val="dk1"/>
                </a:solidFill>
              </a:rPr>
              <a:t>0  0  1</a:t>
            </a:r>
            <a:endParaRPr sz="1800">
              <a:solidFill>
                <a:schemeClr val="dk1"/>
              </a:solidFill>
            </a:endParaRPr>
          </a:p>
        </p:txBody>
      </p:sp>
      <p:sp>
        <p:nvSpPr>
          <p:cNvPr id="868" name="Google Shape;868;p91"/>
          <p:cNvSpPr txBox="1"/>
          <p:nvPr/>
        </p:nvSpPr>
        <p:spPr>
          <a:xfrm>
            <a:off x="5981363" y="3090675"/>
            <a:ext cx="547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US" sz="1600">
                <a:solidFill>
                  <a:schemeClr val="dk1"/>
                </a:solidFill>
              </a:rPr>
              <a:t>𝚲</a:t>
            </a:r>
            <a:r>
              <a:rPr lang="en-US" sz="1600">
                <a:solidFill>
                  <a:schemeClr val="dk1"/>
                </a:solidFill>
              </a:rPr>
              <a:t> </a:t>
            </a:r>
            <a:endParaRPr sz="1600"/>
          </a:p>
        </p:txBody>
      </p:sp>
      <p:sp>
        <p:nvSpPr>
          <p:cNvPr id="869" name="Google Shape;869;p91"/>
          <p:cNvSpPr txBox="1"/>
          <p:nvPr/>
        </p:nvSpPr>
        <p:spPr>
          <a:xfrm>
            <a:off x="7352974" y="3090675"/>
            <a:ext cx="9744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US" sz="1600">
                <a:solidFill>
                  <a:schemeClr val="dk1"/>
                </a:solidFill>
              </a:rPr>
              <a:t>Δ</a:t>
            </a:r>
            <a:r>
              <a:rPr baseline="30000" lang="en-US" sz="1600">
                <a:solidFill>
                  <a:schemeClr val="dk1"/>
                </a:solidFill>
              </a:rPr>
              <a:t>T </a:t>
            </a:r>
            <a:r>
              <a:rPr lang="en-US" sz="1600">
                <a:solidFill>
                  <a:schemeClr val="dk1"/>
                </a:solidFill>
              </a:rPr>
              <a:t>P</a:t>
            </a:r>
            <a:r>
              <a:rPr baseline="30000" lang="en-US" sz="1600">
                <a:solidFill>
                  <a:schemeClr val="dk1"/>
                </a:solidFill>
              </a:rPr>
              <a:t>T</a:t>
            </a:r>
            <a:r>
              <a:rPr lang="en-US" sz="1600">
                <a:solidFill>
                  <a:schemeClr val="dk1"/>
                </a:solidFill>
              </a:rPr>
              <a:t> </a:t>
            </a:r>
            <a:endParaRPr sz="1600"/>
          </a:p>
        </p:txBody>
      </p:sp>
      <p:sp>
        <p:nvSpPr>
          <p:cNvPr id="870" name="Google Shape;870;p91"/>
          <p:cNvSpPr/>
          <p:nvPr/>
        </p:nvSpPr>
        <p:spPr>
          <a:xfrm flipH="1">
            <a:off x="6048000" y="2359200"/>
            <a:ext cx="1212000" cy="1967700"/>
          </a:xfrm>
          <a:prstGeom prst="arc">
            <a:avLst>
              <a:gd fmla="val 18373895" name="adj1"/>
              <a:gd fmla="val 2969945"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91"/>
          <p:cNvSpPr/>
          <p:nvPr/>
        </p:nvSpPr>
        <p:spPr>
          <a:xfrm>
            <a:off x="6962400" y="2359200"/>
            <a:ext cx="1212000" cy="1967700"/>
          </a:xfrm>
          <a:prstGeom prst="arc">
            <a:avLst>
              <a:gd fmla="val 18373895" name="adj1"/>
              <a:gd fmla="val 2969945"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p91"/>
          <p:cNvSpPr txBox="1"/>
          <p:nvPr/>
        </p:nvSpPr>
        <p:spPr>
          <a:xfrm>
            <a:off x="4916499" y="3090675"/>
            <a:ext cx="12120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trace</a:t>
            </a:r>
            <a:endParaRPr sz="1600"/>
          </a:p>
        </p:txBody>
      </p:sp>
      <p:sp>
        <p:nvSpPr>
          <p:cNvPr id="873" name="Google Shape;873;p91"/>
          <p:cNvSpPr txBox="1"/>
          <p:nvPr/>
        </p:nvSpPr>
        <p:spPr>
          <a:xfrm>
            <a:off x="6029850" y="2283000"/>
            <a:ext cx="2391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P</a:t>
            </a:r>
            <a:r>
              <a:rPr lang="en-US" sz="1600">
                <a:solidFill>
                  <a:schemeClr val="dk1"/>
                </a:solidFill>
              </a:rPr>
              <a:t>: (NxN)</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sp>
        <p:nvSpPr>
          <p:cNvPr id="879" name="Google Shape;879;p9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880" name="Google Shape;880;p92"/>
          <p:cNvSpPr txBox="1"/>
          <p:nvPr/>
        </p:nvSpPr>
        <p:spPr>
          <a:xfrm>
            <a:off x="311700" y="140225"/>
            <a:ext cx="77103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500">
                <a:solidFill>
                  <a:schemeClr val="dk1"/>
                </a:solidFill>
              </a:rPr>
              <a:t>State-of-the-Art: LemonDrop</a:t>
            </a:r>
            <a:r>
              <a:rPr baseline="30000" lang="en-US" sz="2500">
                <a:solidFill>
                  <a:schemeClr val="dk1"/>
                </a:solidFill>
              </a:rPr>
              <a:t>1</a:t>
            </a:r>
            <a:endParaRPr baseline="30000" sz="2500">
              <a:solidFill>
                <a:schemeClr val="dk1"/>
              </a:solidFill>
            </a:endParaRPr>
          </a:p>
          <a:p>
            <a:pPr indent="0" lvl="0" marL="0" rtl="0" algn="l">
              <a:lnSpc>
                <a:spcPct val="90000"/>
              </a:lnSpc>
              <a:spcBef>
                <a:spcPts val="0"/>
              </a:spcBef>
              <a:spcAft>
                <a:spcPts val="0"/>
              </a:spcAft>
              <a:buNone/>
            </a:pPr>
            <a:r>
              <a:t/>
            </a:r>
            <a:endParaRPr sz="2500">
              <a:solidFill>
                <a:schemeClr val="dk1"/>
              </a:solidFill>
            </a:endParaRPr>
          </a:p>
        </p:txBody>
      </p:sp>
      <p:sp>
        <p:nvSpPr>
          <p:cNvPr id="881" name="Google Shape;881;p9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882" name="Google Shape;882;p92"/>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LemonDrop: </a:t>
            </a:r>
            <a:r>
              <a:rPr lang="en-US" sz="1100" u="sng">
                <a:solidFill>
                  <a:schemeClr val="hlink"/>
                </a:solidFill>
                <a:hlinkClick r:id="rId3"/>
              </a:rPr>
              <a:t>https://searchworks.stanford.edu/view/14423035</a:t>
            </a:r>
            <a:endParaRPr sz="1100">
              <a:solidFill>
                <a:schemeClr val="dk1"/>
              </a:solidFill>
            </a:endParaRPr>
          </a:p>
        </p:txBody>
      </p:sp>
      <p:sp>
        <p:nvSpPr>
          <p:cNvPr id="883" name="Google Shape;883;p92"/>
          <p:cNvSpPr txBox="1"/>
          <p:nvPr/>
        </p:nvSpPr>
        <p:spPr>
          <a:xfrm>
            <a:off x="286400" y="887275"/>
            <a:ext cx="8520600" cy="1226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𝚲: Load Matrix, Δ: OWD Matrix, P: Permutation Matrix</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Hadamard Product: D = ∑</a:t>
            </a:r>
            <a:r>
              <a:rPr baseline="30000" lang="en-US" sz="1800">
                <a:solidFill>
                  <a:schemeClr val="dk1"/>
                </a:solidFill>
              </a:rPr>
              <a:t>L</a:t>
            </a:r>
            <a:r>
              <a:rPr baseline="-25000" lang="en-US" sz="1800">
                <a:solidFill>
                  <a:schemeClr val="dk1"/>
                </a:solidFill>
              </a:rPr>
              <a:t>i,j=1</a:t>
            </a:r>
            <a:r>
              <a:rPr lang="en-US" sz="1800">
                <a:solidFill>
                  <a:schemeClr val="dk1"/>
                </a:solidFill>
              </a:rPr>
              <a:t>λ</a:t>
            </a:r>
            <a:r>
              <a:rPr baseline="-25000" lang="en-US" sz="1800">
                <a:solidFill>
                  <a:schemeClr val="dk1"/>
                </a:solidFill>
              </a:rPr>
              <a:t>ij</a:t>
            </a:r>
            <a:r>
              <a:rPr lang="en-US" sz="1800">
                <a:solidFill>
                  <a:schemeClr val="dk1"/>
                </a:solidFill>
              </a:rPr>
              <a:t>d</a:t>
            </a:r>
            <a:r>
              <a:rPr baseline="-25000" lang="en-US" sz="1800">
                <a:solidFill>
                  <a:schemeClr val="dk1"/>
                </a:solidFill>
              </a:rPr>
              <a:t>ij</a:t>
            </a:r>
            <a:r>
              <a:rPr lang="en-US"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Goal: Minimize D(P) = trace(𝚲PΔ</a:t>
            </a:r>
            <a:r>
              <a:rPr baseline="30000" lang="en-US" sz="1800">
                <a:solidFill>
                  <a:schemeClr val="dk1"/>
                </a:solidFill>
              </a:rPr>
              <a:t>T</a:t>
            </a:r>
            <a:r>
              <a:rPr lang="en-US" sz="1800">
                <a:solidFill>
                  <a:schemeClr val="dk1"/>
                </a:solidFill>
              </a:rPr>
              <a:t>P</a:t>
            </a:r>
            <a:r>
              <a:rPr baseline="30000" lang="en-US" sz="1800">
                <a:solidFill>
                  <a:schemeClr val="dk1"/>
                </a:solidFill>
              </a:rPr>
              <a:t>T</a:t>
            </a:r>
            <a:r>
              <a:rPr lang="en-US" sz="1800">
                <a:solidFill>
                  <a:schemeClr val="dk1"/>
                </a:solidFill>
              </a:rPr>
              <a:t>)</a:t>
            </a:r>
            <a:endParaRPr sz="1800">
              <a:solidFill>
                <a:schemeClr val="dk1"/>
              </a:solidFill>
            </a:endParaRPr>
          </a:p>
        </p:txBody>
      </p:sp>
      <p:sp>
        <p:nvSpPr>
          <p:cNvPr id="884" name="Google Shape;884;p92"/>
          <p:cNvSpPr/>
          <p:nvPr/>
        </p:nvSpPr>
        <p:spPr>
          <a:xfrm>
            <a:off x="928150" y="2485800"/>
            <a:ext cx="201900" cy="17202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92"/>
          <p:cNvSpPr/>
          <p:nvPr/>
        </p:nvSpPr>
        <p:spPr>
          <a:xfrm>
            <a:off x="2557300" y="2485728"/>
            <a:ext cx="201900" cy="1720200"/>
          </a:xfrm>
          <a:prstGeom prst="righ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92"/>
          <p:cNvSpPr/>
          <p:nvPr/>
        </p:nvSpPr>
        <p:spPr>
          <a:xfrm>
            <a:off x="3253625" y="2478700"/>
            <a:ext cx="201900" cy="14295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7" name="Google Shape;887;p92"/>
          <p:cNvSpPr/>
          <p:nvPr/>
        </p:nvSpPr>
        <p:spPr>
          <a:xfrm>
            <a:off x="4653450" y="2478698"/>
            <a:ext cx="201900" cy="1429500"/>
          </a:xfrm>
          <a:prstGeom prst="righ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92"/>
          <p:cNvSpPr txBox="1"/>
          <p:nvPr/>
        </p:nvSpPr>
        <p:spPr>
          <a:xfrm>
            <a:off x="2857650" y="2473800"/>
            <a:ext cx="21507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800">
                <a:solidFill>
                  <a:schemeClr val="dk1"/>
                </a:solidFill>
              </a:rPr>
              <a:t>0 1 1 0 0 0 0 </a:t>
            </a:r>
            <a:endParaRPr sz="1800">
              <a:solidFill>
                <a:schemeClr val="dk1"/>
              </a:solidFill>
            </a:endParaRPr>
          </a:p>
        </p:txBody>
      </p:sp>
      <p:sp>
        <p:nvSpPr>
          <p:cNvPr id="889" name="Google Shape;889;p92"/>
          <p:cNvSpPr/>
          <p:nvPr/>
        </p:nvSpPr>
        <p:spPr>
          <a:xfrm>
            <a:off x="5858225" y="2155000"/>
            <a:ext cx="2519700" cy="20769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Application</a:t>
            </a:r>
            <a:endParaRPr b="1"/>
          </a:p>
        </p:txBody>
      </p:sp>
      <p:sp>
        <p:nvSpPr>
          <p:cNvPr id="890" name="Google Shape;890;p92"/>
          <p:cNvSpPr/>
          <p:nvPr/>
        </p:nvSpPr>
        <p:spPr>
          <a:xfrm>
            <a:off x="7489754" y="306069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2</a:t>
            </a:r>
            <a:endParaRPr b="1" baseline="-25000" sz="900"/>
          </a:p>
        </p:txBody>
      </p:sp>
      <p:sp>
        <p:nvSpPr>
          <p:cNvPr id="891" name="Google Shape;891;p92"/>
          <p:cNvSpPr/>
          <p:nvPr/>
        </p:nvSpPr>
        <p:spPr>
          <a:xfrm>
            <a:off x="7850783" y="367552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6</a:t>
            </a:r>
            <a:endParaRPr b="1" baseline="-25000" sz="900"/>
          </a:p>
        </p:txBody>
      </p:sp>
      <p:sp>
        <p:nvSpPr>
          <p:cNvPr id="892" name="Google Shape;892;p92"/>
          <p:cNvSpPr/>
          <p:nvPr/>
        </p:nvSpPr>
        <p:spPr>
          <a:xfrm>
            <a:off x="6294595" y="306069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1</a:t>
            </a:r>
            <a:endParaRPr b="1" baseline="-25000" sz="900"/>
          </a:p>
        </p:txBody>
      </p:sp>
      <p:sp>
        <p:nvSpPr>
          <p:cNvPr id="893" name="Google Shape;893;p92"/>
          <p:cNvSpPr/>
          <p:nvPr/>
        </p:nvSpPr>
        <p:spPr>
          <a:xfrm>
            <a:off x="7194144" y="367552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5</a:t>
            </a:r>
            <a:endParaRPr b="1" baseline="-25000" sz="900"/>
          </a:p>
        </p:txBody>
      </p:sp>
      <p:sp>
        <p:nvSpPr>
          <p:cNvPr id="894" name="Google Shape;894;p92"/>
          <p:cNvSpPr/>
          <p:nvPr/>
        </p:nvSpPr>
        <p:spPr>
          <a:xfrm>
            <a:off x="6616102" y="367552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4</a:t>
            </a:r>
            <a:endParaRPr b="1" baseline="-25000" sz="900"/>
          </a:p>
        </p:txBody>
      </p:sp>
      <p:sp>
        <p:nvSpPr>
          <p:cNvPr id="895" name="Google Shape;895;p92"/>
          <p:cNvSpPr/>
          <p:nvPr/>
        </p:nvSpPr>
        <p:spPr>
          <a:xfrm>
            <a:off x="5985663" y="3675522"/>
            <a:ext cx="439200" cy="414300"/>
          </a:xfrm>
          <a:prstGeom prst="ellipse">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t>n</a:t>
            </a:r>
            <a:r>
              <a:rPr b="1" baseline="-25000" lang="en-US" sz="900"/>
              <a:t>3</a:t>
            </a:r>
            <a:endParaRPr b="1" baseline="-25000" sz="900"/>
          </a:p>
        </p:txBody>
      </p:sp>
      <p:sp>
        <p:nvSpPr>
          <p:cNvPr id="896" name="Google Shape;896;p92"/>
          <p:cNvSpPr/>
          <p:nvPr/>
        </p:nvSpPr>
        <p:spPr>
          <a:xfrm>
            <a:off x="6886055" y="2550675"/>
            <a:ext cx="439200" cy="414300"/>
          </a:xfrm>
          <a:prstGeom prst="ellipse">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chemeClr val="lt1"/>
                </a:solidFill>
              </a:rPr>
              <a:t>n</a:t>
            </a:r>
            <a:r>
              <a:rPr b="1" baseline="-25000" lang="en-US" sz="900">
                <a:solidFill>
                  <a:schemeClr val="lt1"/>
                </a:solidFill>
              </a:rPr>
              <a:t>0</a:t>
            </a:r>
            <a:endParaRPr b="1" baseline="-25000" sz="900">
              <a:solidFill>
                <a:schemeClr val="lt1"/>
              </a:solidFill>
            </a:endParaRPr>
          </a:p>
        </p:txBody>
      </p:sp>
      <p:cxnSp>
        <p:nvCxnSpPr>
          <p:cNvPr id="897" name="Google Shape;897;p92"/>
          <p:cNvCxnSpPr>
            <a:stCxn id="896" idx="4"/>
            <a:endCxn id="892" idx="7"/>
          </p:cNvCxnSpPr>
          <p:nvPr/>
        </p:nvCxnSpPr>
        <p:spPr>
          <a:xfrm flipH="1">
            <a:off x="6669455" y="2964975"/>
            <a:ext cx="436200" cy="156300"/>
          </a:xfrm>
          <a:prstGeom prst="straightConnector1">
            <a:avLst/>
          </a:prstGeom>
          <a:noFill/>
          <a:ln cap="flat" cmpd="sng" w="9525">
            <a:solidFill>
              <a:schemeClr val="dk1"/>
            </a:solidFill>
            <a:prstDash val="dot"/>
            <a:round/>
            <a:headEnd len="med" w="med" type="none"/>
            <a:tailEnd len="med" w="med" type="none"/>
          </a:ln>
        </p:spPr>
      </p:cxnSp>
      <p:cxnSp>
        <p:nvCxnSpPr>
          <p:cNvPr id="898" name="Google Shape;898;p92"/>
          <p:cNvCxnSpPr>
            <a:stCxn id="896" idx="4"/>
            <a:endCxn id="890" idx="1"/>
          </p:cNvCxnSpPr>
          <p:nvPr/>
        </p:nvCxnSpPr>
        <p:spPr>
          <a:xfrm>
            <a:off x="7105655" y="2964975"/>
            <a:ext cx="448500" cy="156300"/>
          </a:xfrm>
          <a:prstGeom prst="straightConnector1">
            <a:avLst/>
          </a:prstGeom>
          <a:noFill/>
          <a:ln cap="flat" cmpd="sng" w="9525">
            <a:solidFill>
              <a:schemeClr val="dk1"/>
            </a:solidFill>
            <a:prstDash val="dot"/>
            <a:round/>
            <a:headEnd len="med" w="med" type="none"/>
            <a:tailEnd len="med" w="med" type="none"/>
          </a:ln>
        </p:spPr>
      </p:cxnSp>
      <p:cxnSp>
        <p:nvCxnSpPr>
          <p:cNvPr id="899" name="Google Shape;899;p92"/>
          <p:cNvCxnSpPr>
            <a:stCxn id="893" idx="0"/>
            <a:endCxn id="890" idx="4"/>
          </p:cNvCxnSpPr>
          <p:nvPr/>
        </p:nvCxnSpPr>
        <p:spPr>
          <a:xfrm flipH="1" rot="10800000">
            <a:off x="7413744" y="3475122"/>
            <a:ext cx="295500" cy="200400"/>
          </a:xfrm>
          <a:prstGeom prst="straightConnector1">
            <a:avLst/>
          </a:prstGeom>
          <a:noFill/>
          <a:ln cap="flat" cmpd="sng" w="9525">
            <a:solidFill>
              <a:schemeClr val="dk1"/>
            </a:solidFill>
            <a:prstDash val="dot"/>
            <a:round/>
            <a:headEnd len="med" w="med" type="none"/>
            <a:tailEnd len="med" w="med" type="none"/>
          </a:ln>
        </p:spPr>
      </p:cxnSp>
      <p:cxnSp>
        <p:nvCxnSpPr>
          <p:cNvPr id="900" name="Google Shape;900;p92"/>
          <p:cNvCxnSpPr>
            <a:stCxn id="890" idx="4"/>
            <a:endCxn id="891" idx="0"/>
          </p:cNvCxnSpPr>
          <p:nvPr/>
        </p:nvCxnSpPr>
        <p:spPr>
          <a:xfrm>
            <a:off x="7709354" y="3474992"/>
            <a:ext cx="360900" cy="200400"/>
          </a:xfrm>
          <a:prstGeom prst="straightConnector1">
            <a:avLst/>
          </a:prstGeom>
          <a:noFill/>
          <a:ln cap="flat" cmpd="sng" w="9525">
            <a:solidFill>
              <a:schemeClr val="dk1"/>
            </a:solidFill>
            <a:prstDash val="dot"/>
            <a:round/>
            <a:headEnd len="med" w="med" type="none"/>
            <a:tailEnd len="med" w="med" type="none"/>
          </a:ln>
        </p:spPr>
      </p:cxnSp>
      <p:cxnSp>
        <p:nvCxnSpPr>
          <p:cNvPr id="901" name="Google Shape;901;p92"/>
          <p:cNvCxnSpPr>
            <a:stCxn id="895" idx="0"/>
            <a:endCxn id="892" idx="4"/>
          </p:cNvCxnSpPr>
          <p:nvPr/>
        </p:nvCxnSpPr>
        <p:spPr>
          <a:xfrm flipH="1" rot="10800000">
            <a:off x="6205263" y="3475122"/>
            <a:ext cx="309000" cy="200400"/>
          </a:xfrm>
          <a:prstGeom prst="straightConnector1">
            <a:avLst/>
          </a:prstGeom>
          <a:noFill/>
          <a:ln cap="flat" cmpd="sng" w="9525">
            <a:solidFill>
              <a:schemeClr val="dk1"/>
            </a:solidFill>
            <a:prstDash val="dot"/>
            <a:round/>
            <a:headEnd len="med" w="med" type="none"/>
            <a:tailEnd len="med" w="med" type="none"/>
          </a:ln>
        </p:spPr>
      </p:cxnSp>
      <p:cxnSp>
        <p:nvCxnSpPr>
          <p:cNvPr id="902" name="Google Shape;902;p92"/>
          <p:cNvCxnSpPr>
            <a:stCxn id="894" idx="0"/>
            <a:endCxn id="892" idx="4"/>
          </p:cNvCxnSpPr>
          <p:nvPr/>
        </p:nvCxnSpPr>
        <p:spPr>
          <a:xfrm rot="10800000">
            <a:off x="6514102" y="3475122"/>
            <a:ext cx="321600" cy="200400"/>
          </a:xfrm>
          <a:prstGeom prst="straightConnector1">
            <a:avLst/>
          </a:prstGeom>
          <a:noFill/>
          <a:ln cap="flat" cmpd="sng" w="9525">
            <a:solidFill>
              <a:schemeClr val="dk1"/>
            </a:solidFill>
            <a:prstDash val="dot"/>
            <a:round/>
            <a:headEnd len="med" w="med" type="none"/>
            <a:tailEnd len="med" w="med" type="none"/>
          </a:ln>
        </p:spPr>
      </p:cxnSp>
      <p:sp>
        <p:nvSpPr>
          <p:cNvPr id="903" name="Google Shape;903;p92"/>
          <p:cNvSpPr txBox="1"/>
          <p:nvPr/>
        </p:nvSpPr>
        <p:spPr>
          <a:xfrm>
            <a:off x="625750" y="2402500"/>
            <a:ext cx="2150700" cy="1879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rPr>
              <a:t>d</a:t>
            </a:r>
            <a:r>
              <a:rPr baseline="-25000" lang="en-US" sz="1800">
                <a:solidFill>
                  <a:schemeClr val="dk1"/>
                </a:solidFill>
              </a:rPr>
              <a:t>00</a:t>
            </a:r>
            <a:r>
              <a:rPr lang="en-US" sz="1800">
                <a:solidFill>
                  <a:schemeClr val="dk1"/>
                </a:solidFill>
              </a:rPr>
              <a:t>  d</a:t>
            </a:r>
            <a:r>
              <a:rPr baseline="-25000" lang="en-US" sz="1800">
                <a:solidFill>
                  <a:schemeClr val="dk1"/>
                </a:solidFill>
              </a:rPr>
              <a:t>01</a:t>
            </a:r>
            <a:r>
              <a:rPr lang="en-US" sz="1800">
                <a:solidFill>
                  <a:schemeClr val="dk1"/>
                </a:solidFill>
              </a:rPr>
              <a:t> … d</a:t>
            </a:r>
            <a:r>
              <a:rPr baseline="-25000" lang="en-US" sz="1800">
                <a:solidFill>
                  <a:schemeClr val="dk1"/>
                </a:solidFill>
              </a:rPr>
              <a:t>09</a:t>
            </a:r>
            <a:endParaRPr sz="1800">
              <a:solidFill>
                <a:schemeClr val="dk1"/>
              </a:solidFill>
            </a:endParaRPr>
          </a:p>
          <a:p>
            <a:pPr indent="0" lvl="0" marL="457200" rtl="0" algn="l">
              <a:lnSpc>
                <a:spcPct val="115000"/>
              </a:lnSpc>
              <a:spcBef>
                <a:spcPts val="1200"/>
              </a:spcBef>
              <a:spcAft>
                <a:spcPts val="0"/>
              </a:spcAft>
              <a:buNone/>
            </a:pPr>
            <a:r>
              <a:rPr lang="en-US" sz="1800">
                <a:solidFill>
                  <a:schemeClr val="dk1"/>
                </a:solidFill>
              </a:rPr>
              <a:t>d</a:t>
            </a:r>
            <a:r>
              <a:rPr baseline="-25000" lang="en-US" sz="1800">
                <a:solidFill>
                  <a:schemeClr val="dk1"/>
                </a:solidFill>
              </a:rPr>
              <a:t>10</a:t>
            </a:r>
            <a:r>
              <a:rPr lang="en-US" sz="1800">
                <a:solidFill>
                  <a:schemeClr val="dk1"/>
                </a:solidFill>
              </a:rPr>
              <a:t>  d</a:t>
            </a:r>
            <a:r>
              <a:rPr baseline="-25000" lang="en-US" sz="1800">
                <a:solidFill>
                  <a:schemeClr val="dk1"/>
                </a:solidFill>
              </a:rPr>
              <a:t>11</a:t>
            </a:r>
            <a:r>
              <a:rPr lang="en-US" sz="1800">
                <a:solidFill>
                  <a:schemeClr val="dk1"/>
                </a:solidFill>
              </a:rPr>
              <a:t> … d</a:t>
            </a:r>
            <a:r>
              <a:rPr baseline="-25000" lang="en-US" sz="1800">
                <a:solidFill>
                  <a:schemeClr val="dk1"/>
                </a:solidFill>
              </a:rPr>
              <a:t>19</a:t>
            </a:r>
            <a:endParaRPr baseline="-25000" sz="1800">
              <a:solidFill>
                <a:schemeClr val="dk1"/>
              </a:solidFill>
            </a:endParaRPr>
          </a:p>
          <a:p>
            <a:pPr indent="0" lvl="0" marL="457200" rtl="0" algn="l">
              <a:lnSpc>
                <a:spcPct val="115000"/>
              </a:lnSpc>
              <a:spcBef>
                <a:spcPts val="1200"/>
              </a:spcBef>
              <a:spcAft>
                <a:spcPts val="0"/>
              </a:spcAft>
              <a:buNone/>
            </a:pPr>
            <a:r>
              <a:rPr baseline="-25000" lang="en-US" sz="1800">
                <a:solidFill>
                  <a:schemeClr val="dk1"/>
                </a:solidFill>
              </a:rPr>
              <a:t> </a:t>
            </a:r>
            <a:r>
              <a:rPr lang="en-US" sz="1800">
                <a:solidFill>
                  <a:schemeClr val="dk1"/>
                </a:solidFill>
              </a:rPr>
              <a:t>…</a:t>
            </a:r>
            <a:endParaRPr sz="1800">
              <a:solidFill>
                <a:schemeClr val="dk1"/>
              </a:solidFill>
            </a:endParaRPr>
          </a:p>
          <a:p>
            <a:pPr indent="0" lvl="0" marL="457200" rtl="0" algn="l">
              <a:lnSpc>
                <a:spcPct val="115000"/>
              </a:lnSpc>
              <a:spcBef>
                <a:spcPts val="1200"/>
              </a:spcBef>
              <a:spcAft>
                <a:spcPts val="1200"/>
              </a:spcAft>
              <a:buNone/>
            </a:pPr>
            <a:r>
              <a:rPr lang="en-US" sz="1800">
                <a:solidFill>
                  <a:schemeClr val="dk1"/>
                </a:solidFill>
              </a:rPr>
              <a:t>d</a:t>
            </a:r>
            <a:r>
              <a:rPr baseline="-25000" lang="en-US" sz="1800">
                <a:solidFill>
                  <a:schemeClr val="dk1"/>
                </a:solidFill>
              </a:rPr>
              <a:t>9</a:t>
            </a:r>
            <a:r>
              <a:rPr baseline="-25000" lang="en-US" sz="1800">
                <a:solidFill>
                  <a:schemeClr val="dk1"/>
                </a:solidFill>
              </a:rPr>
              <a:t>0</a:t>
            </a:r>
            <a:r>
              <a:rPr lang="en-US" sz="1800">
                <a:solidFill>
                  <a:schemeClr val="dk1"/>
                </a:solidFill>
              </a:rPr>
              <a:t>  d</a:t>
            </a:r>
            <a:r>
              <a:rPr baseline="-25000" lang="en-US" sz="1800">
                <a:solidFill>
                  <a:schemeClr val="dk1"/>
                </a:solidFill>
              </a:rPr>
              <a:t>9</a:t>
            </a:r>
            <a:r>
              <a:rPr baseline="-25000" lang="en-US" sz="1800">
                <a:solidFill>
                  <a:schemeClr val="dk1"/>
                </a:solidFill>
              </a:rPr>
              <a:t>1</a:t>
            </a:r>
            <a:r>
              <a:rPr lang="en-US" sz="1800">
                <a:solidFill>
                  <a:schemeClr val="dk1"/>
                </a:solidFill>
              </a:rPr>
              <a:t> … d</a:t>
            </a:r>
            <a:r>
              <a:rPr baseline="-25000" lang="en-US" sz="1800">
                <a:solidFill>
                  <a:schemeClr val="dk1"/>
                </a:solidFill>
              </a:rPr>
              <a:t>99</a:t>
            </a:r>
            <a:endParaRPr sz="1800">
              <a:solidFill>
                <a:schemeClr val="dk1"/>
              </a:solidFill>
            </a:endParaRPr>
          </a:p>
        </p:txBody>
      </p:sp>
      <p:sp>
        <p:nvSpPr>
          <p:cNvPr id="904" name="Google Shape;904;p92"/>
          <p:cNvSpPr txBox="1"/>
          <p:nvPr/>
        </p:nvSpPr>
        <p:spPr>
          <a:xfrm>
            <a:off x="996750" y="2054388"/>
            <a:ext cx="19308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Δ: (10x10)</a:t>
            </a:r>
            <a:endParaRPr sz="1600"/>
          </a:p>
        </p:txBody>
      </p:sp>
      <p:sp>
        <p:nvSpPr>
          <p:cNvPr id="905" name="Google Shape;905;p92"/>
          <p:cNvSpPr txBox="1"/>
          <p:nvPr/>
        </p:nvSpPr>
        <p:spPr>
          <a:xfrm>
            <a:off x="2829450" y="2054400"/>
            <a:ext cx="1806600" cy="43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600">
                <a:solidFill>
                  <a:schemeClr val="dk1"/>
                </a:solidFill>
              </a:rPr>
              <a:t>𝚲: (7x7)</a:t>
            </a:r>
            <a:endParaRPr sz="1600"/>
          </a:p>
        </p:txBody>
      </p:sp>
      <p:sp>
        <p:nvSpPr>
          <p:cNvPr id="906" name="Google Shape;906;p92"/>
          <p:cNvSpPr txBox="1"/>
          <p:nvPr/>
        </p:nvSpPr>
        <p:spPr>
          <a:xfrm>
            <a:off x="2857650" y="2778600"/>
            <a:ext cx="21507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800">
                <a:solidFill>
                  <a:schemeClr val="dk1"/>
                </a:solidFill>
              </a:rPr>
              <a:t>0 0 0 1 1 0 0 </a:t>
            </a:r>
            <a:endParaRPr sz="1800">
              <a:solidFill>
                <a:schemeClr val="dk1"/>
              </a:solidFill>
            </a:endParaRPr>
          </a:p>
        </p:txBody>
      </p:sp>
      <p:sp>
        <p:nvSpPr>
          <p:cNvPr id="907" name="Google Shape;907;p92"/>
          <p:cNvSpPr txBox="1"/>
          <p:nvPr/>
        </p:nvSpPr>
        <p:spPr>
          <a:xfrm>
            <a:off x="2857650" y="3083400"/>
            <a:ext cx="21507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800">
                <a:solidFill>
                  <a:schemeClr val="dk1"/>
                </a:solidFill>
              </a:rPr>
              <a:t>0 0 0 0 0 1 1 </a:t>
            </a:r>
            <a:endParaRPr sz="1800">
              <a:solidFill>
                <a:schemeClr val="dk1"/>
              </a:solidFill>
            </a:endParaRPr>
          </a:p>
        </p:txBody>
      </p:sp>
      <p:sp>
        <p:nvSpPr>
          <p:cNvPr id="908" name="Google Shape;908;p92"/>
          <p:cNvSpPr txBox="1"/>
          <p:nvPr/>
        </p:nvSpPr>
        <p:spPr>
          <a:xfrm>
            <a:off x="2857650" y="3540600"/>
            <a:ext cx="20301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800">
                <a:solidFill>
                  <a:schemeClr val="dk1"/>
                </a:solidFill>
              </a:rPr>
              <a:t>0 0 0 0 0 0 0 </a:t>
            </a:r>
            <a:endParaRPr sz="1800">
              <a:solidFill>
                <a:schemeClr val="dk1"/>
              </a:solidFill>
            </a:endParaRPr>
          </a:p>
        </p:txBody>
      </p:sp>
      <p:sp>
        <p:nvSpPr>
          <p:cNvPr id="909" name="Google Shape;909;p92"/>
          <p:cNvSpPr txBox="1"/>
          <p:nvPr/>
        </p:nvSpPr>
        <p:spPr>
          <a:xfrm>
            <a:off x="2858150" y="3246120"/>
            <a:ext cx="21507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US" sz="1800">
                <a:solidFill>
                  <a:schemeClr val="dk1"/>
                </a:solidFill>
              </a:rPr>
              <a:t>…</a:t>
            </a:r>
            <a:endParaRPr sz="1800">
              <a:solidFill>
                <a:schemeClr val="dk1"/>
              </a:solidFill>
            </a:endParaRPr>
          </a:p>
        </p:txBody>
      </p:sp>
      <p:cxnSp>
        <p:nvCxnSpPr>
          <p:cNvPr id="910" name="Google Shape;910;p92"/>
          <p:cNvCxnSpPr/>
          <p:nvPr/>
        </p:nvCxnSpPr>
        <p:spPr>
          <a:xfrm rot="10800000">
            <a:off x="5097975" y="3142225"/>
            <a:ext cx="505200" cy="0"/>
          </a:xfrm>
          <a:prstGeom prst="straightConnector1">
            <a:avLst/>
          </a:prstGeom>
          <a:noFill/>
          <a:ln cap="flat" cmpd="sng" w="9525">
            <a:solidFill>
              <a:schemeClr val="dk1"/>
            </a:solidFill>
            <a:prstDash val="solid"/>
            <a:round/>
            <a:headEnd len="med" w="med" type="stealth"/>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5" name="Shape 915"/>
        <p:cNvGrpSpPr/>
        <p:nvPr/>
      </p:nvGrpSpPr>
      <p:grpSpPr>
        <a:xfrm>
          <a:off x="0" y="0"/>
          <a:ext cx="0" cy="0"/>
          <a:chOff x="0" y="0"/>
          <a:chExt cx="0" cy="0"/>
        </a:xfrm>
      </p:grpSpPr>
      <p:sp>
        <p:nvSpPr>
          <p:cNvPr id="916" name="Google Shape;916;p9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17" name="Google Shape;917;p93"/>
          <p:cNvSpPr txBox="1"/>
          <p:nvPr/>
        </p:nvSpPr>
        <p:spPr>
          <a:xfrm>
            <a:off x="311700" y="140225"/>
            <a:ext cx="77103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500">
                <a:solidFill>
                  <a:schemeClr val="dk1"/>
                </a:solidFill>
              </a:rPr>
              <a:t>State-of-the-Art: LemonDrop</a:t>
            </a:r>
            <a:r>
              <a:rPr baseline="30000" lang="en-US" sz="2500">
                <a:solidFill>
                  <a:schemeClr val="dk1"/>
                </a:solidFill>
              </a:rPr>
              <a:t>1</a:t>
            </a:r>
            <a:endParaRPr baseline="30000" sz="2500">
              <a:solidFill>
                <a:schemeClr val="dk1"/>
              </a:solidFill>
            </a:endParaRPr>
          </a:p>
          <a:p>
            <a:pPr indent="0" lvl="0" marL="0" rtl="0" algn="l">
              <a:lnSpc>
                <a:spcPct val="90000"/>
              </a:lnSpc>
              <a:spcBef>
                <a:spcPts val="0"/>
              </a:spcBef>
              <a:spcAft>
                <a:spcPts val="0"/>
              </a:spcAft>
              <a:buNone/>
            </a:pPr>
            <a:r>
              <a:t/>
            </a:r>
            <a:endParaRPr sz="2500">
              <a:solidFill>
                <a:schemeClr val="dk1"/>
              </a:solidFill>
            </a:endParaRPr>
          </a:p>
        </p:txBody>
      </p:sp>
      <p:sp>
        <p:nvSpPr>
          <p:cNvPr id="918" name="Google Shape;918;p9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9" name="Google Shape;919;p93"/>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LemonDrop: </a:t>
            </a:r>
            <a:r>
              <a:rPr lang="en-US" sz="1100" u="sng">
                <a:solidFill>
                  <a:schemeClr val="hlink"/>
                </a:solidFill>
                <a:hlinkClick r:id="rId3"/>
              </a:rPr>
              <a:t>https://searchworks.stanford.edu/view/14423035</a:t>
            </a:r>
            <a:endParaRPr sz="1100">
              <a:solidFill>
                <a:schemeClr val="dk1"/>
              </a:solidFill>
            </a:endParaRPr>
          </a:p>
        </p:txBody>
      </p:sp>
      <p:sp>
        <p:nvSpPr>
          <p:cNvPr id="920" name="Google Shape;920;p93"/>
          <p:cNvSpPr txBox="1"/>
          <p:nvPr/>
        </p:nvSpPr>
        <p:spPr>
          <a:xfrm>
            <a:off x="286400" y="887275"/>
            <a:ext cx="8520600" cy="1163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𝚲: Load Matrix, Δ: OWD Matrix, P: Permutation Matrix</a:t>
            </a:r>
            <a:endParaRPr sz="1800">
              <a:solidFill>
                <a:schemeClr val="dk1"/>
              </a:solidFill>
            </a:endParaRPr>
          </a:p>
          <a:p>
            <a:pPr indent="-342900" lvl="0" marL="457200" rtl="0" algn="l">
              <a:lnSpc>
                <a:spcPct val="115000"/>
              </a:lnSpc>
              <a:spcBef>
                <a:spcPts val="0"/>
              </a:spcBef>
              <a:spcAft>
                <a:spcPts val="0"/>
              </a:spcAft>
              <a:buClr>
                <a:srgbClr val="595959"/>
              </a:buClr>
              <a:buSzPts val="1800"/>
              <a:buFont typeface="Arial"/>
              <a:buChar char="-"/>
            </a:pPr>
            <a:r>
              <a:rPr lang="en-US" sz="1800">
                <a:solidFill>
                  <a:schemeClr val="dk1"/>
                </a:solidFill>
              </a:rPr>
              <a:t>D = ∑</a:t>
            </a:r>
            <a:r>
              <a:rPr baseline="30000" lang="en-US" sz="1800">
                <a:solidFill>
                  <a:schemeClr val="dk1"/>
                </a:solidFill>
              </a:rPr>
              <a:t>L</a:t>
            </a:r>
            <a:r>
              <a:rPr baseline="-25000" lang="en-US" sz="1800">
                <a:solidFill>
                  <a:schemeClr val="dk1"/>
                </a:solidFill>
              </a:rPr>
              <a:t>i,j=1</a:t>
            </a:r>
            <a:r>
              <a:rPr lang="en-US" sz="1800">
                <a:solidFill>
                  <a:schemeClr val="dk1"/>
                </a:solidFill>
              </a:rPr>
              <a:t>λ</a:t>
            </a:r>
            <a:r>
              <a:rPr baseline="-25000" lang="en-US" sz="1800">
                <a:solidFill>
                  <a:schemeClr val="dk1"/>
                </a:solidFill>
              </a:rPr>
              <a:t>ij</a:t>
            </a:r>
            <a:r>
              <a:rPr lang="en-US" sz="1800">
                <a:solidFill>
                  <a:schemeClr val="dk1"/>
                </a:solidFill>
              </a:rPr>
              <a:t>d</a:t>
            </a:r>
            <a:r>
              <a:rPr baseline="-25000" lang="en-US" sz="1800">
                <a:solidFill>
                  <a:schemeClr val="dk1"/>
                </a:solidFill>
              </a:rPr>
              <a:t>ij</a:t>
            </a:r>
            <a:r>
              <a:rPr lang="en-US" sz="1800">
                <a:solidFill>
                  <a:schemeClr val="dk1"/>
                </a:solidFill>
              </a:rPr>
              <a:t> , D(P) = trace(𝚲PΔ</a:t>
            </a:r>
            <a:r>
              <a:rPr baseline="30000" lang="en-US" sz="1800">
                <a:solidFill>
                  <a:schemeClr val="dk1"/>
                </a:solidFill>
              </a:rPr>
              <a:t>T</a:t>
            </a:r>
            <a:r>
              <a:rPr lang="en-US" sz="1800">
                <a:solidFill>
                  <a:schemeClr val="dk1"/>
                </a:solidFill>
              </a:rPr>
              <a:t>P</a:t>
            </a:r>
            <a:r>
              <a:rPr baseline="30000" lang="en-US" sz="1800">
                <a:solidFill>
                  <a:schemeClr val="dk1"/>
                </a:solidFill>
              </a:rPr>
              <a:t>T</a:t>
            </a:r>
            <a:r>
              <a:rPr lang="en-US" sz="1800">
                <a:solidFill>
                  <a:schemeClr val="dk1"/>
                </a:solidFill>
              </a:rPr>
              <a:t>)</a:t>
            </a:r>
            <a:endParaRPr sz="1800">
              <a:solidFill>
                <a:schemeClr val="dk1"/>
              </a:solidFill>
            </a:endParaRPr>
          </a:p>
        </p:txBody>
      </p:sp>
      <p:pic>
        <p:nvPicPr>
          <p:cNvPr id="921" name="Google Shape;921;p93"/>
          <p:cNvPicPr preferRelativeResize="0"/>
          <p:nvPr/>
        </p:nvPicPr>
        <p:blipFill>
          <a:blip r:embed="rId4">
            <a:alphaModFix/>
          </a:blip>
          <a:stretch>
            <a:fillRect/>
          </a:stretch>
        </p:blipFill>
        <p:spPr>
          <a:xfrm>
            <a:off x="1076463" y="1692675"/>
            <a:ext cx="6991073" cy="28401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9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28" name="Google Shape;928;p9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29" name="Google Shape;929;p94"/>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30" name="Google Shape;930;p9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931" name="Google Shape;931;p94"/>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LemonDrop(Epsilon, MAX_I): </a:t>
            </a:r>
            <a:r>
              <a:rPr b="1" lang="en-US" sz="1200">
                <a:solidFill>
                  <a:srgbClr val="FF0000"/>
                </a:solidFill>
              </a:rPr>
              <a:t>Smaller Epsilon =&gt; Pickier Solution</a:t>
            </a:r>
            <a:endParaRPr b="1" sz="1200">
              <a:solidFill>
                <a:srgbClr val="FF0000"/>
              </a:solidFill>
            </a:endParaRPr>
          </a:p>
        </p:txBody>
      </p:sp>
      <p:sp>
        <p:nvSpPr>
          <p:cNvPr id="932" name="Google Shape;932;p94"/>
          <p:cNvSpPr txBox="1"/>
          <p:nvPr/>
        </p:nvSpPr>
        <p:spPr>
          <a:xfrm>
            <a:off x="762700" y="4483425"/>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HEURISTIC</a:t>
            </a:r>
            <a:r>
              <a:rPr lang="en-US" sz="1200">
                <a:solidFill>
                  <a:schemeClr val="dk1"/>
                </a:solidFill>
              </a:rPr>
              <a:t> shows comparable performance to </a:t>
            </a:r>
            <a:r>
              <a:rPr b="1" lang="en-US" sz="1200">
                <a:solidFill>
                  <a:schemeClr val="dk1"/>
                </a:solidFill>
              </a:rPr>
              <a:t>LemonDrop</a:t>
            </a:r>
            <a:r>
              <a:rPr lang="en-US" sz="1200">
                <a:solidFill>
                  <a:schemeClr val="dk1"/>
                </a:solidFill>
              </a:rPr>
              <a:t> =&gt; </a:t>
            </a:r>
            <a:r>
              <a:rPr b="1" lang="en-US" sz="1200">
                <a:solidFill>
                  <a:srgbClr val="FF0000"/>
                </a:solidFill>
              </a:rPr>
              <a:t>358us vs 338us vs 325us</a:t>
            </a:r>
            <a:endParaRPr b="1" sz="1200">
              <a:solidFill>
                <a:srgbClr val="FF0000"/>
              </a:solidFill>
            </a:endParaRPr>
          </a:p>
        </p:txBody>
      </p:sp>
      <p:sp>
        <p:nvSpPr>
          <p:cNvPr id="933" name="Google Shape;933;p94"/>
          <p:cNvSpPr/>
          <p:nvPr/>
        </p:nvSpPr>
        <p:spPr>
          <a:xfrm>
            <a:off x="3375750" y="1411800"/>
            <a:ext cx="4011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94"/>
          <p:cNvSpPr/>
          <p:nvPr/>
        </p:nvSpPr>
        <p:spPr>
          <a:xfrm>
            <a:off x="3375750" y="2535725"/>
            <a:ext cx="4011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5" name="Google Shape;935;p94"/>
          <p:cNvSpPr/>
          <p:nvPr/>
        </p:nvSpPr>
        <p:spPr>
          <a:xfrm>
            <a:off x="3375750" y="3504300"/>
            <a:ext cx="4011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94"/>
          <p:cNvSpPr/>
          <p:nvPr/>
        </p:nvSpPr>
        <p:spPr>
          <a:xfrm>
            <a:off x="7721463" y="1433250"/>
            <a:ext cx="1866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p94"/>
          <p:cNvSpPr/>
          <p:nvPr/>
        </p:nvSpPr>
        <p:spPr>
          <a:xfrm>
            <a:off x="7721463" y="2576250"/>
            <a:ext cx="1866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8" name="Google Shape;938;p94"/>
          <p:cNvSpPr/>
          <p:nvPr/>
        </p:nvSpPr>
        <p:spPr>
          <a:xfrm>
            <a:off x="7721463" y="3566850"/>
            <a:ext cx="186600" cy="124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3" name="Shape 943"/>
        <p:cNvGrpSpPr/>
        <p:nvPr/>
      </p:nvGrpSpPr>
      <p:grpSpPr>
        <a:xfrm>
          <a:off x="0" y="0"/>
          <a:ext cx="0" cy="0"/>
          <a:chOff x="0" y="0"/>
          <a:chExt cx="0" cy="0"/>
        </a:xfrm>
      </p:grpSpPr>
      <p:sp>
        <p:nvSpPr>
          <p:cNvPr id="944" name="Google Shape;944;p9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45" name="Google Shape;945;p95"/>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Background</a:t>
            </a:r>
            <a:r>
              <a:rPr lang="en-US" sz="2500">
                <a:solidFill>
                  <a:schemeClr val="dk1"/>
                </a:solidFill>
              </a:rPr>
              <a:t>: Jasper</a:t>
            </a:r>
            <a:endParaRPr sz="2500">
              <a:solidFill>
                <a:schemeClr val="dk1"/>
              </a:solidFill>
            </a:endParaRPr>
          </a:p>
        </p:txBody>
      </p:sp>
      <p:sp>
        <p:nvSpPr>
          <p:cNvPr id="946" name="Google Shape;946;p9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graphicFrame>
        <p:nvGraphicFramePr>
          <p:cNvPr id="947" name="Google Shape;947;p95"/>
          <p:cNvGraphicFramePr/>
          <p:nvPr/>
        </p:nvGraphicFramePr>
        <p:xfrm>
          <a:off x="1571650" y="831150"/>
          <a:ext cx="3000000" cy="3000000"/>
        </p:xfrm>
        <a:graphic>
          <a:graphicData uri="http://schemas.openxmlformats.org/drawingml/2006/table">
            <a:tbl>
              <a:tblPr>
                <a:noFill/>
                <a:tableStyleId>{D3A5CBB6-DB43-4B44-8D8D-546A20A11EAF}</a:tableStyleId>
              </a:tblPr>
              <a:tblGrid>
                <a:gridCol w="1033675"/>
                <a:gridCol w="1033675"/>
                <a:gridCol w="1033675"/>
              </a:tblGrid>
              <a:tr h="407700">
                <a:tc gridSpan="3">
                  <a:txBody>
                    <a:bodyPr/>
                    <a:lstStyle/>
                    <a:p>
                      <a:pPr indent="0" lvl="0" marL="0" rtl="0" algn="ctr">
                        <a:spcBef>
                          <a:spcPts val="0"/>
                        </a:spcBef>
                        <a:spcAft>
                          <a:spcPts val="0"/>
                        </a:spcAft>
                        <a:buNone/>
                      </a:pPr>
                      <a:r>
                        <a:rPr b="1" lang="en-US"/>
                        <a:t>10 Receivers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373450">
                <a:tc>
                  <a:txBody>
                    <a:bodyPr/>
                    <a:lstStyle/>
                    <a:p>
                      <a:pPr indent="0" lvl="0" marL="0" rtl="0" algn="l">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OML (μs)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solidFill>
                            <a:schemeClr val="lt1"/>
                          </a:solidFill>
                        </a:rPr>
                        <a:t>1</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solidFill>
                            <a:schemeClr val="lt1"/>
                          </a:solidFill>
                        </a:rPr>
                        <a:t>10</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t>66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88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948" name="Google Shape;948;p95"/>
          <p:cNvGraphicFramePr/>
          <p:nvPr/>
        </p:nvGraphicFramePr>
        <p:xfrm>
          <a:off x="4800225" y="831150"/>
          <a:ext cx="3000000" cy="3000000"/>
        </p:xfrm>
        <a:graphic>
          <a:graphicData uri="http://schemas.openxmlformats.org/drawingml/2006/table">
            <a:tbl>
              <a:tblPr>
                <a:noFill/>
                <a:tableStyleId>{D3A5CBB6-DB43-4B44-8D8D-546A20A11EAF}</a:tableStyleId>
              </a:tblPr>
              <a:tblGrid>
                <a:gridCol w="1033675"/>
                <a:gridCol w="1033675"/>
                <a:gridCol w="1033675"/>
              </a:tblGrid>
              <a:tr h="407700">
                <a:tc gridSpan="3">
                  <a:txBody>
                    <a:bodyPr/>
                    <a:lstStyle/>
                    <a:p>
                      <a:pPr indent="0" lvl="0" marL="0" rtl="0" algn="ctr">
                        <a:spcBef>
                          <a:spcPts val="0"/>
                        </a:spcBef>
                        <a:spcAft>
                          <a:spcPts val="0"/>
                        </a:spcAft>
                        <a:buNone/>
                      </a:pPr>
                      <a:r>
                        <a:rPr b="1" lang="en-US"/>
                        <a:t>100 Receivers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373450">
                <a:tc>
                  <a:txBody>
                    <a:bodyPr/>
                    <a:lstStyle/>
                    <a:p>
                      <a:pPr indent="0" lvl="0" marL="0" rtl="0" algn="l">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OML (μs)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100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351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solidFill>
                            <a:schemeClr val="lt1"/>
                          </a:solidFill>
                        </a:rPr>
                        <a:t>2</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solidFill>
                            <a:schemeClr val="lt1"/>
                          </a:solidFill>
                        </a:rPr>
                        <a:t>10</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t>139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141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49" name="Google Shape;949;p95"/>
          <p:cNvSpPr txBox="1"/>
          <p:nvPr/>
        </p:nvSpPr>
        <p:spPr>
          <a:xfrm>
            <a:off x="700550" y="3322125"/>
            <a:ext cx="3758700" cy="1272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sz="1800"/>
              <a:t>D = Log</a:t>
            </a:r>
            <a:r>
              <a:rPr baseline="-25000" lang="en-US" sz="1800"/>
              <a:t>10</a:t>
            </a:r>
            <a:r>
              <a:rPr lang="en-US" sz="1800"/>
              <a:t>(N)</a:t>
            </a:r>
            <a:endParaRPr sz="1800"/>
          </a:p>
          <a:p>
            <a:pPr indent="-342900" lvl="0" marL="457200" rtl="0" algn="l">
              <a:lnSpc>
                <a:spcPct val="115000"/>
              </a:lnSpc>
              <a:spcBef>
                <a:spcPts val="0"/>
              </a:spcBef>
              <a:spcAft>
                <a:spcPts val="0"/>
              </a:spcAft>
              <a:buSzPts val="1800"/>
              <a:buChar char="-"/>
            </a:pPr>
            <a:r>
              <a:rPr lang="en-US" sz="1800"/>
              <a:t>N = 100, D=2, F=10 </a:t>
            </a:r>
            <a:endParaRPr sz="1800"/>
          </a:p>
          <a:p>
            <a:pPr indent="-342900" lvl="0" marL="457200" rtl="0" algn="l">
              <a:lnSpc>
                <a:spcPct val="115000"/>
              </a:lnSpc>
              <a:spcBef>
                <a:spcPts val="0"/>
              </a:spcBef>
              <a:spcAft>
                <a:spcPts val="0"/>
              </a:spcAft>
              <a:buSzPts val="1800"/>
              <a:buChar char="-"/>
            </a:pPr>
            <a:r>
              <a:rPr lang="en-US" sz="1800"/>
              <a:t>N = 1000, D=3, F=10</a:t>
            </a:r>
            <a:endParaRPr sz="1800"/>
          </a:p>
        </p:txBody>
      </p:sp>
      <p:graphicFrame>
        <p:nvGraphicFramePr>
          <p:cNvPr id="950" name="Google Shape;950;p95"/>
          <p:cNvGraphicFramePr/>
          <p:nvPr/>
        </p:nvGraphicFramePr>
        <p:xfrm>
          <a:off x="4828713" y="2962325"/>
          <a:ext cx="3000000" cy="3000000"/>
        </p:xfrm>
        <a:graphic>
          <a:graphicData uri="http://schemas.openxmlformats.org/drawingml/2006/table">
            <a:tbl>
              <a:tblPr>
                <a:noFill/>
                <a:tableStyleId>{D3A5CBB6-DB43-4B44-8D8D-546A20A11EAF}</a:tableStyleId>
              </a:tblPr>
              <a:tblGrid>
                <a:gridCol w="1033675"/>
                <a:gridCol w="1033675"/>
                <a:gridCol w="1033675"/>
              </a:tblGrid>
              <a:tr h="407700">
                <a:tc gridSpan="3">
                  <a:txBody>
                    <a:bodyPr/>
                    <a:lstStyle/>
                    <a:p>
                      <a:pPr indent="0" lvl="0" marL="0" rtl="0" algn="ctr">
                        <a:spcBef>
                          <a:spcPts val="0"/>
                        </a:spcBef>
                        <a:spcAft>
                          <a:spcPts val="0"/>
                        </a:spcAft>
                        <a:buNone/>
                      </a:pPr>
                      <a:r>
                        <a:rPr b="1" lang="en-US"/>
                        <a:t>1000 Receivers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r>
              <a:tr h="373450">
                <a:tc>
                  <a:txBody>
                    <a:bodyPr/>
                    <a:lstStyle/>
                    <a:p>
                      <a:pPr indent="0" lvl="0" marL="0" rtl="0" algn="l">
                        <a:spcBef>
                          <a:spcPts val="0"/>
                        </a:spcBef>
                        <a:spcAft>
                          <a:spcPts val="0"/>
                        </a:spcAft>
                        <a:buNone/>
                      </a:pPr>
                      <a:r>
                        <a:rPr lang="en-US"/>
                        <a:t>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F</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OML (μs)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32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282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solidFill>
                            <a:schemeClr val="lt1"/>
                          </a:solidFill>
                        </a:rPr>
                        <a:t>3</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solidFill>
                            <a:schemeClr val="lt1"/>
                          </a:solidFill>
                        </a:rPr>
                        <a:t>10</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65BD"/>
                    </a:solidFill>
                  </a:tcPr>
                </a:tc>
                <a:tc>
                  <a:txBody>
                    <a:bodyPr/>
                    <a:lstStyle/>
                    <a:p>
                      <a:pPr indent="0" lvl="0" marL="0" rtl="0" algn="l">
                        <a:spcBef>
                          <a:spcPts val="0"/>
                        </a:spcBef>
                        <a:spcAft>
                          <a:spcPts val="0"/>
                        </a:spcAft>
                        <a:buNone/>
                      </a:pPr>
                      <a:r>
                        <a:rPr lang="en-US"/>
                        <a:t>217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3450">
                <a:tc>
                  <a:txBody>
                    <a:bodyPr/>
                    <a:lstStyle/>
                    <a:p>
                      <a:pPr indent="0" lvl="0" marL="0" rtl="0" algn="l">
                        <a:spcBef>
                          <a:spcPts val="0"/>
                        </a:spcBef>
                        <a:spcAft>
                          <a:spcPts val="0"/>
                        </a:spcAft>
                        <a:buNone/>
                      </a:pPr>
                      <a:r>
                        <a:rPr lang="en-US"/>
                        <a:t>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a:t>226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sp>
        <p:nvSpPr>
          <p:cNvPr id="956" name="Google Shape;956;p9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57" name="Google Shape;957;p9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58" name="Google Shape;958;p96"/>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59" name="Google Shape;959;p96"/>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4" name="Shape 964"/>
        <p:cNvGrpSpPr/>
        <p:nvPr/>
      </p:nvGrpSpPr>
      <p:grpSpPr>
        <a:xfrm>
          <a:off x="0" y="0"/>
          <a:ext cx="0" cy="0"/>
          <a:chOff x="0" y="0"/>
          <a:chExt cx="0" cy="0"/>
        </a:xfrm>
      </p:grpSpPr>
      <p:sp>
        <p:nvSpPr>
          <p:cNvPr id="965" name="Google Shape;965;p9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66" name="Google Shape;966;p9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7" name="Google Shape;967;p97"/>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68" name="Google Shape;968;p97"/>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969" name="Google Shape;969;p97"/>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a:t>
            </a:r>
            <a:r>
              <a:rPr b="1" lang="en-US" sz="1200">
                <a:solidFill>
                  <a:schemeClr val="dk1"/>
                </a:solidFill>
              </a:rPr>
              <a:t>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4" name="Shape 974"/>
        <p:cNvGrpSpPr/>
        <p:nvPr/>
      </p:nvGrpSpPr>
      <p:grpSpPr>
        <a:xfrm>
          <a:off x="0" y="0"/>
          <a:ext cx="0" cy="0"/>
          <a:chOff x="0" y="0"/>
          <a:chExt cx="0" cy="0"/>
        </a:xfrm>
      </p:grpSpPr>
      <p:sp>
        <p:nvSpPr>
          <p:cNvPr id="975" name="Google Shape;975;p9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76" name="Google Shape;976;p9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77" name="Google Shape;977;p98"/>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78" name="Google Shape;978;p9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979" name="Google Shape;979;p98"/>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4" name="Shape 984"/>
        <p:cNvGrpSpPr/>
        <p:nvPr/>
      </p:nvGrpSpPr>
      <p:grpSpPr>
        <a:xfrm>
          <a:off x="0" y="0"/>
          <a:ext cx="0" cy="0"/>
          <a:chOff x="0" y="0"/>
          <a:chExt cx="0" cy="0"/>
        </a:xfrm>
      </p:grpSpPr>
      <p:sp>
        <p:nvSpPr>
          <p:cNvPr id="985" name="Google Shape;985;p9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86" name="Google Shape;986;p9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87" name="Google Shape;987;p99"/>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88" name="Google Shape;988;p9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989" name="Google Shape;989;p99"/>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4" name="Shape 994"/>
        <p:cNvGrpSpPr/>
        <p:nvPr/>
      </p:nvGrpSpPr>
      <p:grpSpPr>
        <a:xfrm>
          <a:off x="0" y="0"/>
          <a:ext cx="0" cy="0"/>
          <a:chOff x="0" y="0"/>
          <a:chExt cx="0" cy="0"/>
        </a:xfrm>
      </p:grpSpPr>
      <p:sp>
        <p:nvSpPr>
          <p:cNvPr id="995" name="Google Shape;995;p10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996" name="Google Shape;996;p10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97" name="Google Shape;997;p100"/>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998" name="Google Shape;998;p10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999" name="Google Shape;999;p100"/>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02" name="Google Shape;302;p47"/>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303" name="Google Shape;303;p4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304" name="Google Shape;304;p47"/>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305" name="Google Shape;305;p47"/>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306" name="Google Shape;306;p47"/>
          <p:cNvSpPr txBox="1"/>
          <p:nvPr/>
        </p:nvSpPr>
        <p:spPr>
          <a:xfrm>
            <a:off x="311700" y="847675"/>
            <a:ext cx="5715000" cy="21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Techniques:</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Overlay Multicast Tree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Clock-Synchronization</a:t>
            </a:r>
            <a:r>
              <a:rPr baseline="30000" lang="en-US" sz="1800">
                <a:solidFill>
                  <a:schemeClr val="dk1"/>
                </a:solidFill>
              </a:rPr>
              <a:t>2</a:t>
            </a:r>
            <a:endParaRPr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307" name="Google Shape;307;p47"/>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4" name="Shape 1004"/>
        <p:cNvGrpSpPr/>
        <p:nvPr/>
      </p:nvGrpSpPr>
      <p:grpSpPr>
        <a:xfrm>
          <a:off x="0" y="0"/>
          <a:ext cx="0" cy="0"/>
          <a:chOff x="0" y="0"/>
          <a:chExt cx="0" cy="0"/>
        </a:xfrm>
      </p:grpSpPr>
      <p:sp>
        <p:nvSpPr>
          <p:cNvPr id="1005" name="Google Shape;1005;p10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06" name="Google Shape;1006;p10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07" name="Google Shape;1007;p101"/>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08" name="Google Shape;1008;p10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009" name="Google Shape;1009;p101"/>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4" name="Shape 1014"/>
        <p:cNvGrpSpPr/>
        <p:nvPr/>
      </p:nvGrpSpPr>
      <p:grpSpPr>
        <a:xfrm>
          <a:off x="0" y="0"/>
          <a:ext cx="0" cy="0"/>
          <a:chOff x="0" y="0"/>
          <a:chExt cx="0" cy="0"/>
        </a:xfrm>
      </p:grpSpPr>
      <p:sp>
        <p:nvSpPr>
          <p:cNvPr id="1015" name="Google Shape;1015;p10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16" name="Google Shape;1016;p10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17" name="Google Shape;1017;p102"/>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18" name="Google Shape;1018;p102"/>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019" name="Google Shape;1019;p102"/>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Simple quick selection </a:t>
            </a:r>
            <a:r>
              <a:rPr lang="en-US" sz="1200">
                <a:solidFill>
                  <a:schemeClr val="dk1"/>
                </a:solidFill>
              </a:rPr>
              <a:t>seems to at least prune bad VMs</a:t>
            </a:r>
            <a:endParaRPr sz="12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4" name="Shape 1024"/>
        <p:cNvGrpSpPr/>
        <p:nvPr/>
      </p:nvGrpSpPr>
      <p:grpSpPr>
        <a:xfrm>
          <a:off x="0" y="0"/>
          <a:ext cx="0" cy="0"/>
          <a:chOff x="0" y="0"/>
          <a:chExt cx="0" cy="0"/>
        </a:xfrm>
      </p:grpSpPr>
      <p:sp>
        <p:nvSpPr>
          <p:cNvPr id="1025" name="Google Shape;1025;p10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26" name="Google Shape;1026;p10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27" name="Google Shape;1027;p103"/>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28" name="Google Shape;1028;p10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029" name="Google Shape;1029;p103"/>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Smaller epsilon: </a:t>
            </a:r>
            <a:r>
              <a:rPr b="1" lang="en-US" sz="1200">
                <a:solidFill>
                  <a:srgbClr val="FF0000"/>
                </a:solidFill>
              </a:rPr>
              <a:t>negligible performance enhancement &amp; too long to converge</a:t>
            </a:r>
            <a:endParaRPr sz="12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4" name="Shape 1034"/>
        <p:cNvGrpSpPr/>
        <p:nvPr/>
      </p:nvGrpSpPr>
      <p:grpSpPr>
        <a:xfrm>
          <a:off x="0" y="0"/>
          <a:ext cx="0" cy="0"/>
          <a:chOff x="0" y="0"/>
          <a:chExt cx="0" cy="0"/>
        </a:xfrm>
      </p:grpSpPr>
      <p:sp>
        <p:nvSpPr>
          <p:cNvPr id="1035" name="Google Shape;1035;p10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36" name="Google Shape;1036;p10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37" name="Google Shape;1037;p104"/>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38" name="Google Shape;1038;p10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 name="Shape 1043"/>
        <p:cNvGrpSpPr/>
        <p:nvPr/>
      </p:nvGrpSpPr>
      <p:grpSpPr>
        <a:xfrm>
          <a:off x="0" y="0"/>
          <a:ext cx="0" cy="0"/>
          <a:chOff x="0" y="0"/>
          <a:chExt cx="0" cy="0"/>
        </a:xfrm>
      </p:grpSpPr>
      <p:sp>
        <p:nvSpPr>
          <p:cNvPr id="1044" name="Google Shape;1044;p105"/>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45" name="Google Shape;1045;p105"/>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46" name="Google Shape;1046;p105"/>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47" name="Google Shape;1047;p105"/>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2" name="Shape 1052"/>
        <p:cNvGrpSpPr/>
        <p:nvPr/>
      </p:nvGrpSpPr>
      <p:grpSpPr>
        <a:xfrm>
          <a:off x="0" y="0"/>
          <a:ext cx="0" cy="0"/>
          <a:chOff x="0" y="0"/>
          <a:chExt cx="0" cy="0"/>
        </a:xfrm>
      </p:grpSpPr>
      <p:sp>
        <p:nvSpPr>
          <p:cNvPr id="1053" name="Google Shape;1053;p106"/>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54" name="Google Shape;1054;p106"/>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55" name="Google Shape;1055;p106"/>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56" name="Google Shape;1056;p106"/>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1" name="Shape 1061"/>
        <p:cNvGrpSpPr/>
        <p:nvPr/>
      </p:nvGrpSpPr>
      <p:grpSpPr>
        <a:xfrm>
          <a:off x="0" y="0"/>
          <a:ext cx="0" cy="0"/>
          <a:chOff x="0" y="0"/>
          <a:chExt cx="0" cy="0"/>
        </a:xfrm>
      </p:grpSpPr>
      <p:sp>
        <p:nvSpPr>
          <p:cNvPr id="1062" name="Google Shape;1062;p107"/>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63" name="Google Shape;1063;p107"/>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4" name="Google Shape;1064;p107"/>
          <p:cNvPicPr preferRelativeResize="0"/>
          <p:nvPr/>
        </p:nvPicPr>
        <p:blipFill>
          <a:blip r:embed="rId3">
            <a:alphaModFix/>
          </a:blip>
          <a:stretch>
            <a:fillRect/>
          </a:stretch>
        </p:blipFill>
        <p:spPr>
          <a:xfrm>
            <a:off x="152400" y="631860"/>
            <a:ext cx="7954550" cy="3977275"/>
          </a:xfrm>
          <a:prstGeom prst="rect">
            <a:avLst/>
          </a:prstGeom>
          <a:noFill/>
          <a:ln>
            <a:noFill/>
          </a:ln>
        </p:spPr>
      </p:pic>
      <p:sp>
        <p:nvSpPr>
          <p:cNvPr id="1065" name="Google Shape;1065;p107"/>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0" name="Shape 1070"/>
        <p:cNvGrpSpPr/>
        <p:nvPr/>
      </p:nvGrpSpPr>
      <p:grpSpPr>
        <a:xfrm>
          <a:off x="0" y="0"/>
          <a:ext cx="0" cy="0"/>
          <a:chOff x="0" y="0"/>
          <a:chExt cx="0" cy="0"/>
        </a:xfrm>
      </p:grpSpPr>
      <p:sp>
        <p:nvSpPr>
          <p:cNvPr id="1071" name="Google Shape;1071;p10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72" name="Google Shape;1072;p10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73" name="Google Shape;1073;p108"/>
          <p:cNvPicPr preferRelativeResize="0"/>
          <p:nvPr/>
        </p:nvPicPr>
        <p:blipFill rotWithShape="1">
          <a:blip r:embed="rId3">
            <a:alphaModFix/>
          </a:blip>
          <a:srcRect b="0" l="0" r="0" t="0"/>
          <a:stretch/>
        </p:blipFill>
        <p:spPr>
          <a:xfrm>
            <a:off x="152400" y="631860"/>
            <a:ext cx="7954550" cy="3977275"/>
          </a:xfrm>
          <a:prstGeom prst="rect">
            <a:avLst/>
          </a:prstGeom>
          <a:noFill/>
          <a:ln>
            <a:noFill/>
          </a:ln>
        </p:spPr>
      </p:pic>
      <p:sp>
        <p:nvSpPr>
          <p:cNvPr id="1074" name="Google Shape;1074;p108"/>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9" name="Shape 1079"/>
        <p:cNvGrpSpPr/>
        <p:nvPr/>
      </p:nvGrpSpPr>
      <p:grpSpPr>
        <a:xfrm>
          <a:off x="0" y="0"/>
          <a:ext cx="0" cy="0"/>
          <a:chOff x="0" y="0"/>
          <a:chExt cx="0" cy="0"/>
        </a:xfrm>
      </p:grpSpPr>
      <p:sp>
        <p:nvSpPr>
          <p:cNvPr id="1080" name="Google Shape;1080;p10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81" name="Google Shape;1081;p10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82" name="Google Shape;1082;p109"/>
          <p:cNvPicPr preferRelativeResize="0"/>
          <p:nvPr/>
        </p:nvPicPr>
        <p:blipFill rotWithShape="1">
          <a:blip r:embed="rId3">
            <a:alphaModFix/>
          </a:blip>
          <a:srcRect b="0" l="0" r="0" t="0"/>
          <a:stretch/>
        </p:blipFill>
        <p:spPr>
          <a:xfrm>
            <a:off x="152400" y="631860"/>
            <a:ext cx="7954550" cy="3977275"/>
          </a:xfrm>
          <a:prstGeom prst="rect">
            <a:avLst/>
          </a:prstGeom>
          <a:noFill/>
          <a:ln>
            <a:noFill/>
          </a:ln>
        </p:spPr>
      </p:pic>
      <p:sp>
        <p:nvSpPr>
          <p:cNvPr id="1083" name="Google Shape;1083;p109"/>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8" name="Shape 1088"/>
        <p:cNvGrpSpPr/>
        <p:nvPr/>
      </p:nvGrpSpPr>
      <p:grpSpPr>
        <a:xfrm>
          <a:off x="0" y="0"/>
          <a:ext cx="0" cy="0"/>
          <a:chOff x="0" y="0"/>
          <a:chExt cx="0" cy="0"/>
        </a:xfrm>
      </p:grpSpPr>
      <p:sp>
        <p:nvSpPr>
          <p:cNvPr id="1089" name="Google Shape;1089;p11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090" name="Google Shape;1090;p11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91" name="Google Shape;1091;p110"/>
          <p:cNvPicPr preferRelativeResize="0"/>
          <p:nvPr/>
        </p:nvPicPr>
        <p:blipFill rotWithShape="1">
          <a:blip r:embed="rId3">
            <a:alphaModFix/>
          </a:blip>
          <a:srcRect b="0" l="0" r="0" t="0"/>
          <a:stretch/>
        </p:blipFill>
        <p:spPr>
          <a:xfrm>
            <a:off x="594725" y="583113"/>
            <a:ext cx="7954550" cy="3977275"/>
          </a:xfrm>
          <a:prstGeom prst="rect">
            <a:avLst/>
          </a:prstGeom>
          <a:noFill/>
          <a:ln>
            <a:noFill/>
          </a:ln>
        </p:spPr>
      </p:pic>
      <p:sp>
        <p:nvSpPr>
          <p:cNvPr id="1092" name="Google Shape;1092;p11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093" name="Google Shape;1093;p110"/>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Multiple runs </a:t>
            </a:r>
            <a:r>
              <a:rPr lang="en-US" sz="1200">
                <a:solidFill>
                  <a:schemeClr val="dk1"/>
                </a:solidFill>
              </a:rPr>
              <a:t>perform similarly</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14" name="Google Shape;314;p48"/>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315" name="Google Shape;315;p48"/>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316" name="Google Shape;316;p48"/>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317" name="Google Shape;317;p48"/>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318" name="Google Shape;318;p48"/>
          <p:cNvSpPr txBox="1"/>
          <p:nvPr/>
        </p:nvSpPr>
        <p:spPr>
          <a:xfrm>
            <a:off x="311700" y="847675"/>
            <a:ext cx="5715000" cy="21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Techniques:</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Overlay Multicast Tree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Clock-Synchronization</a:t>
            </a:r>
            <a:r>
              <a:rPr baseline="30000" lang="en-US" sz="1800">
                <a:solidFill>
                  <a:schemeClr val="dk1"/>
                </a:solidFill>
              </a:rPr>
              <a:t>2</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Hold-and-Release</a:t>
            </a:r>
            <a:endParaRPr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319" name="Google Shape;319;p48"/>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8" name="Shape 1098"/>
        <p:cNvGrpSpPr/>
        <p:nvPr/>
      </p:nvGrpSpPr>
      <p:grpSpPr>
        <a:xfrm>
          <a:off x="0" y="0"/>
          <a:ext cx="0" cy="0"/>
          <a:chOff x="0" y="0"/>
          <a:chExt cx="0" cy="0"/>
        </a:xfrm>
      </p:grpSpPr>
      <p:sp>
        <p:nvSpPr>
          <p:cNvPr id="1099" name="Google Shape;1099;p111"/>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100" name="Google Shape;1100;p111"/>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01" name="Google Shape;1101;p111"/>
          <p:cNvPicPr preferRelativeResize="0"/>
          <p:nvPr/>
        </p:nvPicPr>
        <p:blipFill rotWithShape="1">
          <a:blip r:embed="rId3">
            <a:alphaModFix/>
          </a:blip>
          <a:srcRect b="0" l="5555" r="5555" t="0"/>
          <a:stretch/>
        </p:blipFill>
        <p:spPr>
          <a:xfrm>
            <a:off x="296850" y="402285"/>
            <a:ext cx="7749760" cy="4359240"/>
          </a:xfrm>
          <a:prstGeom prst="rect">
            <a:avLst/>
          </a:prstGeom>
          <a:noFill/>
          <a:ln>
            <a:noFill/>
          </a:ln>
        </p:spPr>
      </p:pic>
      <p:sp>
        <p:nvSpPr>
          <p:cNvPr id="1102" name="Google Shape;1102;p111"/>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103" name="Google Shape;1103;p111"/>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REBUILD </a:t>
            </a:r>
            <a:r>
              <a:rPr lang="en-US" sz="1200">
                <a:solidFill>
                  <a:schemeClr val="dk1"/>
                </a:solidFill>
              </a:rPr>
              <a:t>on leaf layers provide inconsistent performance gains</a:t>
            </a:r>
            <a:endParaRPr sz="12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8" name="Shape 1108"/>
        <p:cNvGrpSpPr/>
        <p:nvPr/>
      </p:nvGrpSpPr>
      <p:grpSpPr>
        <a:xfrm>
          <a:off x="0" y="0"/>
          <a:ext cx="0" cy="0"/>
          <a:chOff x="0" y="0"/>
          <a:chExt cx="0" cy="0"/>
        </a:xfrm>
      </p:grpSpPr>
      <p:sp>
        <p:nvSpPr>
          <p:cNvPr id="1109" name="Google Shape;1109;p112"/>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110" name="Google Shape;1110;p112"/>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11" name="Google Shape;1111;p112"/>
          <p:cNvPicPr preferRelativeResize="0"/>
          <p:nvPr/>
        </p:nvPicPr>
        <p:blipFill rotWithShape="1">
          <a:blip r:embed="rId3">
            <a:alphaModFix/>
          </a:blip>
          <a:srcRect b="0" l="5555" r="5555" t="0"/>
          <a:stretch/>
        </p:blipFill>
        <p:spPr>
          <a:xfrm>
            <a:off x="296850" y="402285"/>
            <a:ext cx="7749760" cy="4359240"/>
          </a:xfrm>
          <a:prstGeom prst="rect">
            <a:avLst/>
          </a:prstGeom>
          <a:noFill/>
          <a:ln>
            <a:noFill/>
          </a:ln>
        </p:spPr>
      </p:pic>
      <p:sp>
        <p:nvSpPr>
          <p:cNvPr id="1112" name="Google Shape;1112;p112"/>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Results</a:t>
            </a:r>
            <a:endParaRPr sz="2500">
              <a:solidFill>
                <a:schemeClr val="dk1"/>
              </a:solidFill>
            </a:endParaRPr>
          </a:p>
        </p:txBody>
      </p:sp>
      <p:sp>
        <p:nvSpPr>
          <p:cNvPr id="1113" name="Google Shape;1113;p112"/>
          <p:cNvSpPr txBox="1"/>
          <p:nvPr/>
        </p:nvSpPr>
        <p:spPr>
          <a:xfrm>
            <a:off x="762700" y="4282300"/>
            <a:ext cx="7566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 </a:t>
            </a:r>
            <a:r>
              <a:rPr b="1" lang="en-US" sz="1200">
                <a:solidFill>
                  <a:schemeClr val="dk1"/>
                </a:solidFill>
              </a:rPr>
              <a:t>REBUILD </a:t>
            </a:r>
            <a:r>
              <a:rPr lang="en-US" sz="1200">
                <a:solidFill>
                  <a:schemeClr val="dk1"/>
                </a:solidFill>
              </a:rPr>
              <a:t>on leaf layers provide inconsistent performance gains</a:t>
            </a:r>
            <a:endParaRPr sz="12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8" name="Shape 1118"/>
        <p:cNvGrpSpPr/>
        <p:nvPr/>
      </p:nvGrpSpPr>
      <p:grpSpPr>
        <a:xfrm>
          <a:off x="0" y="0"/>
          <a:ext cx="0" cy="0"/>
          <a:chOff x="0" y="0"/>
          <a:chExt cx="0" cy="0"/>
        </a:xfrm>
      </p:grpSpPr>
      <p:sp>
        <p:nvSpPr>
          <p:cNvPr id="1119" name="Google Shape;1119;p113"/>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120" name="Google Shape;1120;p113"/>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1" name="Google Shape;1121;p113"/>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Figures 1</a:t>
            </a:r>
            <a:endParaRPr sz="2500">
              <a:solidFill>
                <a:schemeClr val="dk1"/>
              </a:solidFill>
            </a:endParaRPr>
          </a:p>
        </p:txBody>
      </p:sp>
      <p:pic>
        <p:nvPicPr>
          <p:cNvPr id="1122" name="Google Shape;1122;p113"/>
          <p:cNvPicPr preferRelativeResize="0"/>
          <p:nvPr/>
        </p:nvPicPr>
        <p:blipFill>
          <a:blip r:embed="rId3">
            <a:alphaModFix/>
          </a:blip>
          <a:stretch>
            <a:fillRect/>
          </a:stretch>
        </p:blipFill>
        <p:spPr>
          <a:xfrm>
            <a:off x="1905000" y="1082525"/>
            <a:ext cx="5334000" cy="304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7" name="Shape 1127"/>
        <p:cNvGrpSpPr/>
        <p:nvPr/>
      </p:nvGrpSpPr>
      <p:grpSpPr>
        <a:xfrm>
          <a:off x="0" y="0"/>
          <a:ext cx="0" cy="0"/>
          <a:chOff x="0" y="0"/>
          <a:chExt cx="0" cy="0"/>
        </a:xfrm>
      </p:grpSpPr>
      <p:sp>
        <p:nvSpPr>
          <p:cNvPr id="1128" name="Google Shape;1128;p114"/>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1129" name="Google Shape;1129;p114"/>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0" name="Google Shape;1130;p114"/>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Figures 1</a:t>
            </a:r>
            <a:endParaRPr sz="25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26" name="Google Shape;326;p49"/>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3"/>
              </a:rPr>
              <a:t>https://arxiv.org/abs/2402.09527</a:t>
            </a:r>
            <a:endParaRPr sz="1100">
              <a:solidFill>
                <a:schemeClr val="dk1"/>
              </a:solidFill>
            </a:endParaRPr>
          </a:p>
        </p:txBody>
      </p:sp>
      <p:sp>
        <p:nvSpPr>
          <p:cNvPr id="327" name="Google Shape;327;p49"/>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328" name="Google Shape;328;p49"/>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Jasper: </a:t>
            </a:r>
            <a:r>
              <a:rPr lang="en-US" sz="1100" u="sng">
                <a:solidFill>
                  <a:schemeClr val="hlink"/>
                </a:solidFill>
                <a:hlinkClick r:id="rId4"/>
              </a:rPr>
              <a:t>https://arxiv.org/abs/2402.09527</a:t>
            </a:r>
            <a:r>
              <a:rPr lang="en-US" sz="1100">
                <a:solidFill>
                  <a:schemeClr val="dk1"/>
                </a:solidFill>
              </a:rPr>
              <a:t>, </a:t>
            </a:r>
            <a:r>
              <a:rPr lang="en-US" sz="1100" u="sng">
                <a:solidFill>
                  <a:schemeClr val="hlink"/>
                </a:solidFill>
                <a:hlinkClick r:id="rId5"/>
              </a:rPr>
              <a:t>https://sigcomm24posterdemo.hotcrp.com/paper/</a:t>
            </a:r>
            <a:endParaRPr sz="1100">
              <a:solidFill>
                <a:schemeClr val="dk1"/>
              </a:solidFill>
            </a:endParaRPr>
          </a:p>
          <a:p>
            <a:pPr indent="0" lvl="0" marL="0" rtl="0" algn="l">
              <a:spcBef>
                <a:spcPts val="0"/>
              </a:spcBef>
              <a:spcAft>
                <a:spcPts val="0"/>
              </a:spcAft>
              <a:buNone/>
            </a:pPr>
            <a:r>
              <a:rPr baseline="30000" lang="en-US" sz="1100">
                <a:solidFill>
                  <a:schemeClr val="dk1"/>
                </a:solidFill>
              </a:rPr>
              <a:t>2</a:t>
            </a:r>
            <a:r>
              <a:rPr lang="en-US" sz="1100">
                <a:solidFill>
                  <a:schemeClr val="dk1"/>
                </a:solidFill>
              </a:rPr>
              <a:t>Hyugens: </a:t>
            </a:r>
            <a:r>
              <a:rPr lang="en-US" sz="1100" u="sng">
                <a:solidFill>
                  <a:schemeClr val="hlink"/>
                </a:solidFill>
                <a:hlinkClick r:id="rId6"/>
              </a:rPr>
              <a:t>https://www.usenix.org/system/files/conference/nsdi18/nsdi18-geng.pdf</a:t>
            </a:r>
            <a:endParaRPr sz="1100">
              <a:solidFill>
                <a:schemeClr val="dk1"/>
              </a:solidFill>
            </a:endParaRPr>
          </a:p>
        </p:txBody>
      </p:sp>
      <p:pic>
        <p:nvPicPr>
          <p:cNvPr id="329" name="Google Shape;329;p49"/>
          <p:cNvPicPr preferRelativeResize="0"/>
          <p:nvPr/>
        </p:nvPicPr>
        <p:blipFill rotWithShape="1">
          <a:blip r:embed="rId7">
            <a:alphaModFix/>
          </a:blip>
          <a:srcRect b="0" l="0" r="0" t="0"/>
          <a:stretch/>
        </p:blipFill>
        <p:spPr>
          <a:xfrm>
            <a:off x="4775375" y="827188"/>
            <a:ext cx="3950862" cy="3728599"/>
          </a:xfrm>
          <a:prstGeom prst="rect">
            <a:avLst/>
          </a:prstGeom>
          <a:noFill/>
          <a:ln>
            <a:noFill/>
          </a:ln>
        </p:spPr>
      </p:pic>
      <p:sp>
        <p:nvSpPr>
          <p:cNvPr id="330" name="Google Shape;330;p49"/>
          <p:cNvSpPr txBox="1"/>
          <p:nvPr/>
        </p:nvSpPr>
        <p:spPr>
          <a:xfrm>
            <a:off x="311700" y="847675"/>
            <a:ext cx="5715000" cy="21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Scalable, Fair, and Performant Multicast</a:t>
            </a:r>
            <a:endParaRPr sz="1800">
              <a:solidFill>
                <a:schemeClr val="dk1"/>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Market Data Dissemination</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Techniques:</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Overlay Multicast Tree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Clock-Synchronization</a:t>
            </a:r>
            <a:r>
              <a:rPr baseline="30000" lang="en-US" sz="1800">
                <a:solidFill>
                  <a:schemeClr val="dk1"/>
                </a:solidFill>
              </a:rPr>
              <a:t>2</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Hold-and-Release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Opportunity:</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lang="en-US" sz="1800">
                <a:solidFill>
                  <a:schemeClr val="dk1"/>
                </a:solidFill>
              </a:rPr>
              <a:t>“Stragglers”</a:t>
            </a:r>
            <a:r>
              <a:rPr b="1" lang="en-US" sz="1800">
                <a:solidFill>
                  <a:schemeClr val="dk1"/>
                </a:solidFill>
              </a:rPr>
              <a:t> </a:t>
            </a:r>
            <a:endParaRPr b="1" sz="1800">
              <a:solidFill>
                <a:schemeClr val="dk1"/>
              </a:solidFill>
            </a:endParaRPr>
          </a:p>
          <a:p>
            <a:pPr indent="-342900" lvl="1" marL="914400" rtl="0" algn="l">
              <a:lnSpc>
                <a:spcPct val="115000"/>
              </a:lnSpc>
              <a:spcBef>
                <a:spcPts val="0"/>
              </a:spcBef>
              <a:spcAft>
                <a:spcPts val="0"/>
              </a:spcAft>
              <a:buClr>
                <a:schemeClr val="dk1"/>
              </a:buClr>
              <a:buSzPts val="1800"/>
              <a:buFont typeface="Candara"/>
              <a:buChar char="-"/>
            </a:pPr>
            <a:r>
              <a:rPr b="1" lang="en-US" sz="1800">
                <a:solidFill>
                  <a:schemeClr val="dk1"/>
                </a:solidFill>
              </a:rPr>
              <a:t>Underperforming VMs</a:t>
            </a:r>
            <a:endParaRPr b="1" sz="1800">
              <a:solidFill>
                <a:schemeClr val="dk1"/>
              </a:solidFill>
            </a:endParaRPr>
          </a:p>
          <a:p>
            <a:pPr indent="0" lvl="0" marL="0" rtl="0" algn="l">
              <a:lnSpc>
                <a:spcPct val="115000"/>
              </a:lnSpc>
              <a:spcBef>
                <a:spcPts val="1200"/>
              </a:spcBef>
              <a:spcAft>
                <a:spcPts val="1200"/>
              </a:spcAft>
              <a:buNone/>
            </a:pPr>
            <a:r>
              <a:t/>
            </a:r>
            <a:endParaRPr sz="1800">
              <a:latin typeface="Candara"/>
              <a:ea typeface="Candara"/>
              <a:cs typeface="Candara"/>
              <a:sym typeface="Candara"/>
            </a:endParaRPr>
          </a:p>
        </p:txBody>
      </p:sp>
      <p:sp>
        <p:nvSpPr>
          <p:cNvPr id="331" name="Google Shape;331;p49"/>
          <p:cNvSpPr txBox="1"/>
          <p:nvPr/>
        </p:nvSpPr>
        <p:spPr>
          <a:xfrm>
            <a:off x="311700" y="140225"/>
            <a:ext cx="7710300" cy="5727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90000"/>
              </a:lnSpc>
              <a:spcBef>
                <a:spcPts val="0"/>
              </a:spcBef>
              <a:spcAft>
                <a:spcPts val="0"/>
              </a:spcAft>
              <a:buNone/>
            </a:pPr>
            <a:r>
              <a:rPr lang="en-US" sz="2500">
                <a:solidFill>
                  <a:schemeClr val="dk1"/>
                </a:solidFill>
              </a:rPr>
              <a:t>State-of-the-Art: Jasper</a:t>
            </a:r>
            <a:r>
              <a:rPr baseline="30000" lang="en-US" sz="2500">
                <a:solidFill>
                  <a:schemeClr val="dk1"/>
                </a:solidFill>
              </a:rPr>
              <a:t>1</a:t>
            </a:r>
            <a:r>
              <a:rPr lang="en-US" sz="2500">
                <a:solidFill>
                  <a:schemeClr val="dk1"/>
                </a:solidFill>
              </a:rPr>
              <a:t>: Scalable Exchange in the Cloud</a:t>
            </a:r>
            <a:endParaRPr sz="2500">
              <a:solidFill>
                <a:schemeClr val="dk1"/>
              </a:solidFill>
            </a:endParaRPr>
          </a:p>
        </p:txBody>
      </p:sp>
      <p:sp>
        <p:nvSpPr>
          <p:cNvPr id="332" name="Google Shape;332;p49"/>
          <p:cNvSpPr/>
          <p:nvPr/>
        </p:nvSpPr>
        <p:spPr>
          <a:xfrm>
            <a:off x="1376275" y="3777475"/>
            <a:ext cx="1778400" cy="70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49"/>
          <p:cNvSpPr/>
          <p:nvPr/>
        </p:nvSpPr>
        <p:spPr>
          <a:xfrm>
            <a:off x="1347925" y="2805150"/>
            <a:ext cx="1778400" cy="70800"/>
          </a:xfrm>
          <a:prstGeom prst="rect">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49"/>
          <p:cNvSpPr txBox="1"/>
          <p:nvPr/>
        </p:nvSpPr>
        <p:spPr>
          <a:xfrm>
            <a:off x="0" y="4019500"/>
            <a:ext cx="56346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0000"/>
                </a:solidFill>
              </a:rPr>
              <a:t>Stragglers affect deadlines!</a:t>
            </a:r>
            <a:endParaRPr b="1" sz="16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nvSpPr>
        <p:spPr>
          <a:xfrm>
            <a:off x="286400" y="887275"/>
            <a:ext cx="8520600" cy="1684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chemeClr val="dk1"/>
                </a:solidFill>
              </a:rPr>
              <a:t>Method of Selecting/Scheduling VMs on a cluster</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lang="en-US" sz="1800">
                <a:solidFill>
                  <a:schemeClr val="dk1"/>
                </a:solidFill>
              </a:rPr>
              <a:t>Framed QAP =&gt; NP-Hard =&gt; Scalability issues</a:t>
            </a:r>
            <a:endParaRPr sz="1800">
              <a:solidFill>
                <a:schemeClr val="dk1"/>
              </a:solidFill>
            </a:endParaRPr>
          </a:p>
        </p:txBody>
      </p:sp>
      <p:sp>
        <p:nvSpPr>
          <p:cNvPr id="341" name="Google Shape;341;p50"/>
          <p:cNvSpPr txBox="1"/>
          <p:nvPr>
            <p:ph idx="4294967295" type="title"/>
          </p:nvPr>
        </p:nvSpPr>
        <p:spPr>
          <a:xfrm>
            <a:off x="76320" y="90360"/>
            <a:ext cx="9023100" cy="38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lang="en-US">
                <a:solidFill>
                  <a:srgbClr val="000000"/>
                </a:solidFill>
              </a:rPr>
              <a:t> </a:t>
            </a:r>
            <a:endParaRPr b="0" strike="noStrike">
              <a:solidFill>
                <a:srgbClr val="000000"/>
              </a:solidFill>
              <a:latin typeface="Arial"/>
              <a:ea typeface="Arial"/>
              <a:cs typeface="Arial"/>
              <a:sym typeface="Arial"/>
            </a:endParaRPr>
          </a:p>
        </p:txBody>
      </p:sp>
      <p:sp>
        <p:nvSpPr>
          <p:cNvPr id="342" name="Google Shape;342;p50"/>
          <p:cNvSpPr txBox="1"/>
          <p:nvPr/>
        </p:nvSpPr>
        <p:spPr>
          <a:xfrm>
            <a:off x="311700" y="140225"/>
            <a:ext cx="77103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US" sz="2500">
                <a:solidFill>
                  <a:schemeClr val="dk1"/>
                </a:solidFill>
              </a:rPr>
              <a:t>State-of-the-Art: LemonDrop</a:t>
            </a:r>
            <a:r>
              <a:rPr baseline="30000" lang="en-US" sz="2500">
                <a:solidFill>
                  <a:schemeClr val="dk1"/>
                </a:solidFill>
              </a:rPr>
              <a:t>1</a:t>
            </a:r>
            <a:endParaRPr baseline="30000" sz="2500">
              <a:solidFill>
                <a:schemeClr val="dk1"/>
              </a:solidFill>
            </a:endParaRPr>
          </a:p>
        </p:txBody>
      </p:sp>
      <p:sp>
        <p:nvSpPr>
          <p:cNvPr id="343" name="Google Shape;343;p50"/>
          <p:cNvSpPr txBox="1"/>
          <p:nvPr>
            <p:ph idx="12" type="sldNum"/>
          </p:nvPr>
        </p:nvSpPr>
        <p:spPr>
          <a:xfrm>
            <a:off x="8442200" y="4761535"/>
            <a:ext cx="455700" cy="307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B2B2B2"/>
              </a:buClr>
              <a:buSzPts val="1600"/>
              <a:buFont typeface="Calibri"/>
              <a:buNone/>
            </a:pPr>
            <a:fld id="{00000000-1234-1234-1234-123412341234}" type="slidenum">
              <a:rPr lang="en-US"/>
              <a:t>‹#›</a:t>
            </a:fld>
            <a:endParaRPr/>
          </a:p>
        </p:txBody>
      </p:sp>
      <p:sp>
        <p:nvSpPr>
          <p:cNvPr id="344" name="Google Shape;344;p50"/>
          <p:cNvSpPr txBox="1"/>
          <p:nvPr/>
        </p:nvSpPr>
        <p:spPr>
          <a:xfrm>
            <a:off x="473000" y="4670050"/>
            <a:ext cx="8147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200">
                <a:solidFill>
                  <a:schemeClr val="dk1"/>
                </a:solidFill>
              </a:rPr>
              <a:t>1</a:t>
            </a:r>
            <a:r>
              <a:rPr lang="en-US" sz="1100">
                <a:solidFill>
                  <a:schemeClr val="dk1"/>
                </a:solidFill>
              </a:rPr>
              <a:t>LemonDrop: </a:t>
            </a:r>
            <a:r>
              <a:rPr lang="en-US" sz="1100" u="sng">
                <a:solidFill>
                  <a:schemeClr val="hlink"/>
                </a:solidFill>
                <a:hlinkClick r:id="rId3"/>
              </a:rPr>
              <a:t>https://searchworks.stanford.edu/view/14423035</a:t>
            </a:r>
            <a:endParaRPr sz="1100">
              <a:solidFill>
                <a:schemeClr val="dk1"/>
              </a:solidFill>
            </a:endParaRPr>
          </a:p>
        </p:txBody>
      </p:sp>
      <p:sp>
        <p:nvSpPr>
          <p:cNvPr id="345" name="Google Shape;345;p50"/>
          <p:cNvSpPr/>
          <p:nvPr/>
        </p:nvSpPr>
        <p:spPr>
          <a:xfrm>
            <a:off x="536225" y="1652550"/>
            <a:ext cx="8103300" cy="619200"/>
          </a:xfrm>
          <a:prstGeom prst="roundRect">
            <a:avLst>
              <a:gd fmla="val 16667" name="adj"/>
            </a:avLst>
          </a:prstGeom>
          <a:gradFill>
            <a:gsLst>
              <a:gs pos="0">
                <a:srgbClr val="DFE9FB"/>
              </a:gs>
              <a:gs pos="100000">
                <a:srgbClr val="6E9BE7"/>
              </a:gs>
            </a:gsLst>
            <a:lin ang="5400012" scaled="0"/>
          </a:gradFill>
          <a:ln cap="flat" cmpd="sng" w="9525">
            <a:solidFill>
              <a:schemeClr val="dk1"/>
            </a:solidFill>
            <a:prstDash val="solid"/>
            <a:round/>
            <a:headEnd len="sm" w="sm" type="none"/>
            <a:tailEnd len="sm" w="sm" type="none"/>
          </a:ln>
        </p:spPr>
        <p:txBody>
          <a:bodyPr anchorCtr="0" anchor="ctr" bIns="0" lIns="0" spcFirstLastPara="1" rIns="0" wrap="square" tIns="144000">
            <a:noAutofit/>
          </a:bodyPr>
          <a:lstStyle/>
          <a:p>
            <a:pPr indent="0" lvl="0" marL="0" rtl="0" algn="ctr">
              <a:lnSpc>
                <a:spcPct val="115000"/>
              </a:lnSpc>
              <a:spcBef>
                <a:spcPts val="0"/>
              </a:spcBef>
              <a:spcAft>
                <a:spcPts val="1200"/>
              </a:spcAft>
              <a:buNone/>
            </a:pPr>
            <a:r>
              <a:rPr b="1" lang="en-US" sz="1800"/>
              <a:t>Disproportionally Robust for Jasper’s use-case</a:t>
            </a:r>
            <a:endParaRPr b="1" sz="1800"/>
          </a:p>
        </p:txBody>
      </p:sp>
      <p:pic>
        <p:nvPicPr>
          <p:cNvPr id="346" name="Google Shape;346;p50"/>
          <p:cNvPicPr preferRelativeResize="0"/>
          <p:nvPr/>
        </p:nvPicPr>
        <p:blipFill rotWithShape="1">
          <a:blip r:embed="rId4">
            <a:alphaModFix/>
          </a:blip>
          <a:srcRect b="0" l="0" r="0" t="0"/>
          <a:stretch/>
        </p:blipFill>
        <p:spPr>
          <a:xfrm>
            <a:off x="914325" y="2401700"/>
            <a:ext cx="7051699" cy="213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